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PT Sans Narrow"/>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4115193-D843-494B-B295-945479D88636}">
  <a:tblStyle styleId="{94115193-D843-494B-B295-945479D88636}"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TSansNarrow-regular.fntdata"/><Relationship Id="rId43" Type="http://schemas.openxmlformats.org/officeDocument/2006/relationships/slide" Target="slides/slide38.xml"/><Relationship Id="rId46" Type="http://schemas.openxmlformats.org/officeDocument/2006/relationships/font" Target="fonts/OpenSans-regular.fntdata"/><Relationship Id="rId45"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the lower matrix, we want to make sure there’s no 0 cells.</a:t>
            </a:r>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every one unit change in independent variable, the log odds of return (vs. no return) increases by 0.16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Range of the predicted probability+return is binary -&gt; show should use logit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variables here are all in the OLS model we showed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Price sensitive customers as an omitted variable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Robust std. error to </a:t>
            </a:r>
            <a:endParaRPr/>
          </a:p>
          <a:p>
            <a:pPr indent="0" lvl="0" marL="0">
              <a:spcBef>
                <a:spcPts val="0"/>
              </a:spcBef>
              <a:spcAft>
                <a:spcPts val="0"/>
              </a:spcAft>
              <a:buNone/>
            </a:pPr>
            <a:r>
              <a:rPr lang="en"/>
              <a:t>Still significant</a:t>
            </a:r>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every one unit change in BOPS, the z-score increases by 0.086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See if there is any difference between logit and probit model</a:t>
            </a:r>
            <a:endParaRPr/>
          </a:p>
          <a:p>
            <a:pPr indent="-317500" lvl="0" marL="457200">
              <a:spcBef>
                <a:spcPts val="0"/>
              </a:spcBef>
              <a:spcAft>
                <a:spcPts val="0"/>
              </a:spcAft>
              <a:buSzPts val="1400"/>
              <a:buChar char="-"/>
            </a:pPr>
            <a:r>
              <a:rPr lang="en"/>
              <a:t>Coefficient is quite identical to each other</a:t>
            </a:r>
            <a:endParaRPr/>
          </a:p>
          <a:p>
            <a:pPr indent="-317500" lvl="0" marL="457200">
              <a:spcBef>
                <a:spcPts val="0"/>
              </a:spcBef>
              <a:spcAft>
                <a:spcPts val="0"/>
              </a:spcAft>
              <a:buSzPts val="1400"/>
              <a:buChar char="-"/>
            </a:pPr>
            <a:r>
              <a:rPr lang="en"/>
              <a:t>Use logit model to do prediction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This is the confusion matrix generated from our logit model</a:t>
            </a:r>
            <a:endParaRPr/>
          </a:p>
          <a:p>
            <a:pPr indent="-317500" lvl="0" marL="457200" rtl="0">
              <a:spcBef>
                <a:spcPts val="0"/>
              </a:spcBef>
              <a:spcAft>
                <a:spcPts val="0"/>
              </a:spcAft>
              <a:buSzPts val="1400"/>
              <a:buChar char="-"/>
            </a:pPr>
            <a:r>
              <a:rPr lang="en"/>
              <a:t>Correct classification rate is 89.61%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 sz="1200"/>
              <a:t>To measure the effect of bops, we include all relevant control variables </a:t>
            </a:r>
            <a:endParaRPr sz="1200"/>
          </a:p>
          <a:p>
            <a:pPr indent="0" lvl="0" marL="0" rtl="0">
              <a:spcBef>
                <a:spcPts val="0"/>
              </a:spcBef>
              <a:spcAft>
                <a:spcPts val="0"/>
              </a:spcAft>
              <a:buNone/>
            </a:pPr>
            <a:r>
              <a:rPr lang="en" sz="1200"/>
              <a:t>                  e.g log purchase amount, the product category variable and gender etc</a:t>
            </a:r>
            <a:endParaRPr sz="1200"/>
          </a:p>
          <a:p>
            <a:pPr indent="-304800" lvl="0" marL="457200" rtl="0">
              <a:spcBef>
                <a:spcPts val="0"/>
              </a:spcBef>
              <a:spcAft>
                <a:spcPts val="0"/>
              </a:spcAft>
              <a:buSzPts val="1200"/>
              <a:buChar char="-"/>
            </a:pPr>
            <a:r>
              <a:rPr lang="en" sz="1200"/>
              <a:t>It shows the predicted probability of return with BOPS is 10.8% and without BOPS is 9.44% </a:t>
            </a:r>
            <a:endParaRPr sz="1200"/>
          </a:p>
          <a:p>
            <a:pPr indent="-304800" lvl="0" marL="457200" rtl="0">
              <a:spcBef>
                <a:spcPts val="0"/>
              </a:spcBef>
              <a:spcAft>
                <a:spcPts val="0"/>
              </a:spcAft>
              <a:buSzPts val="1200"/>
              <a:buChar char="-"/>
            </a:pPr>
            <a:r>
              <a:rPr lang="en" sz="1200"/>
              <a:t>Difference is 1.36%</a:t>
            </a:r>
            <a:endParaRPr sz="1200"/>
          </a:p>
          <a:p>
            <a:pPr indent="0" lvl="0" marL="0" rtl="0">
              <a:spcBef>
                <a:spcPts val="0"/>
              </a:spcBef>
              <a:spcAft>
                <a:spcPts val="0"/>
              </a:spcAft>
              <a:buNone/>
            </a:pPr>
            <a:r>
              <a:rPr lang="en" sz="1200"/>
              <a:t>           </a:t>
            </a:r>
            <a:endParaRPr sz="1200"/>
          </a:p>
          <a:p>
            <a:pPr indent="0" lvl="0" marL="0">
              <a:spcBef>
                <a:spcPts val="0"/>
              </a:spcBef>
              <a:spcAft>
                <a:spcPts val="0"/>
              </a:spcAft>
              <a:buNone/>
            </a:pPr>
            <a:r>
              <a:t/>
            </a:r>
            <a:endParaRPr sz="1200"/>
          </a:p>
          <a:p>
            <a:pPr indent="0" lvl="0" marL="0" rtl="0">
              <a:spcBef>
                <a:spcPts val="0"/>
              </a:spcBef>
              <a:spcAft>
                <a:spcPts val="0"/>
              </a:spcAft>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Product categories:</a:t>
            </a:r>
            <a:endParaRPr/>
          </a:p>
          <a:p>
            <a:pPr indent="0" lvl="0" marL="0">
              <a:spcBef>
                <a:spcPts val="0"/>
              </a:spcBef>
              <a:spcAft>
                <a:spcPts val="0"/>
              </a:spcAft>
              <a:buNone/>
            </a:pPr>
            <a:r>
              <a:rPr lang="en"/>
              <a:t>1-Bridal</a:t>
            </a:r>
            <a:endParaRPr/>
          </a:p>
          <a:p>
            <a:pPr indent="0" lvl="0" marL="0">
              <a:spcBef>
                <a:spcPts val="0"/>
              </a:spcBef>
              <a:spcAft>
                <a:spcPts val="0"/>
              </a:spcAft>
              <a:buNone/>
            </a:pPr>
            <a:r>
              <a:rPr lang="en"/>
              <a:t>3-Solitaires</a:t>
            </a:r>
            <a:endParaRPr/>
          </a:p>
          <a:p>
            <a:pPr indent="0" lvl="0" marL="0">
              <a:spcBef>
                <a:spcPts val="0"/>
              </a:spcBef>
              <a:spcAft>
                <a:spcPts val="0"/>
              </a:spcAft>
              <a:buNone/>
            </a:pPr>
            <a:r>
              <a:rPr lang="en"/>
              <a:t>4-Diamond Fashion</a:t>
            </a:r>
            <a:endParaRPr/>
          </a:p>
          <a:p>
            <a:pPr indent="0" lvl="0" marL="0">
              <a:spcBef>
                <a:spcPts val="0"/>
              </a:spcBef>
              <a:spcAft>
                <a:spcPts val="0"/>
              </a:spcAft>
              <a:buNone/>
            </a:pPr>
            <a:r>
              <a:rPr lang="en"/>
              <a:t>11-Diamond Solitaires Jewelry</a:t>
            </a:r>
            <a:endParaRPr/>
          </a:p>
          <a:p>
            <a:pPr indent="0" lvl="0" marL="0">
              <a:spcBef>
                <a:spcPts val="0"/>
              </a:spcBef>
              <a:spcAft>
                <a:spcPts val="0"/>
              </a:spcAft>
              <a:buNone/>
            </a:pPr>
            <a:r>
              <a:rPr lang="en"/>
              <a:t>20- Diamond Wedding Band</a:t>
            </a:r>
            <a:endParaRPr/>
          </a:p>
          <a:p>
            <a:pPr indent="0" lvl="0" marL="0">
              <a:spcBef>
                <a:spcPts val="0"/>
              </a:spcBef>
              <a:spcAft>
                <a:spcPts val="0"/>
              </a:spcAft>
              <a:buNone/>
            </a:pPr>
            <a:r>
              <a:rPr lang="en"/>
              <a:t>2- Gold Wed Bands</a:t>
            </a:r>
            <a:endParaRPr/>
          </a:p>
          <a:p>
            <a:pPr indent="0" lvl="0" marL="0">
              <a:spcBef>
                <a:spcPts val="0"/>
              </a:spcBef>
              <a:spcAft>
                <a:spcPts val="0"/>
              </a:spcAft>
              <a:buNone/>
            </a:pPr>
            <a:r>
              <a:rPr lang="en"/>
              <a:t>5-Semi Precious</a:t>
            </a:r>
            <a:endParaRPr/>
          </a:p>
          <a:p>
            <a:pPr indent="0" lvl="0" marL="0">
              <a:spcBef>
                <a:spcPts val="0"/>
              </a:spcBef>
              <a:spcAft>
                <a:spcPts val="0"/>
              </a:spcAft>
              <a:buNone/>
            </a:pPr>
            <a:r>
              <a:rPr lang="en"/>
              <a:t>6-Mens</a:t>
            </a:r>
            <a:endParaRPr/>
          </a:p>
          <a:p>
            <a:pPr indent="0" lvl="0" marL="0">
              <a:spcBef>
                <a:spcPts val="0"/>
              </a:spcBef>
              <a:spcAft>
                <a:spcPts val="0"/>
              </a:spcAft>
              <a:buNone/>
            </a:pPr>
            <a:r>
              <a:rPr lang="en"/>
              <a:t>7-Gold Earrings</a:t>
            </a:r>
            <a:endParaRPr/>
          </a:p>
          <a:p>
            <a:pPr indent="0" lvl="0" marL="0">
              <a:spcBef>
                <a:spcPts val="0"/>
              </a:spcBef>
              <a:spcAft>
                <a:spcPts val="0"/>
              </a:spcAft>
              <a:buNone/>
            </a:pPr>
            <a:r>
              <a:rPr lang="en"/>
              <a:t>8-In House Special Event</a:t>
            </a:r>
            <a:endParaRPr/>
          </a:p>
          <a:p>
            <a:pPr indent="0" lvl="0" marL="0">
              <a:spcBef>
                <a:spcPts val="0"/>
              </a:spcBef>
              <a:spcAft>
                <a:spcPts val="0"/>
              </a:spcAft>
              <a:buNone/>
            </a:pPr>
            <a:r>
              <a:rPr lang="en"/>
              <a:t>9-Beads</a:t>
            </a:r>
            <a:endParaRPr/>
          </a:p>
          <a:p>
            <a:pPr indent="0" lvl="0" marL="0">
              <a:spcBef>
                <a:spcPts val="0"/>
              </a:spcBef>
              <a:spcAft>
                <a:spcPts val="0"/>
              </a:spcAft>
              <a:buNone/>
            </a:pPr>
            <a:r>
              <a:rPr lang="en"/>
              <a:t>10-Piercings / Close Out </a:t>
            </a:r>
            <a:endParaRPr/>
          </a:p>
          <a:p>
            <a:pPr indent="0" lvl="0" marL="0">
              <a:spcBef>
                <a:spcPts val="0"/>
              </a:spcBef>
              <a:spcAft>
                <a:spcPts val="0"/>
              </a:spcAft>
              <a:buNone/>
            </a:pPr>
            <a:r>
              <a:rPr lang="en"/>
              <a:t>12-Gold Chain / Jewelry </a:t>
            </a:r>
            <a:endParaRPr/>
          </a:p>
          <a:p>
            <a:pPr indent="0" lvl="0" marL="0">
              <a:spcBef>
                <a:spcPts val="0"/>
              </a:spcBef>
              <a:spcAft>
                <a:spcPts val="0"/>
              </a:spcAft>
              <a:buNone/>
            </a:pPr>
            <a:r>
              <a:rPr lang="en"/>
              <a:t>13-Watches </a:t>
            </a:r>
            <a:endParaRPr/>
          </a:p>
          <a:p>
            <a:pPr indent="0" lvl="0" marL="0">
              <a:spcBef>
                <a:spcPts val="0"/>
              </a:spcBef>
              <a:spcAft>
                <a:spcPts val="0"/>
              </a:spcAft>
              <a:buNone/>
            </a:pPr>
            <a:r>
              <a:rPr lang="en"/>
              <a:t>14-Pre-Owned </a:t>
            </a:r>
            <a:endParaRPr/>
          </a:p>
          <a:p>
            <a:pPr indent="0" lvl="0" marL="0">
              <a:spcBef>
                <a:spcPts val="0"/>
              </a:spcBef>
              <a:spcAft>
                <a:spcPts val="0"/>
              </a:spcAft>
              <a:buNone/>
            </a:pPr>
            <a:r>
              <a:rPr lang="en"/>
              <a:t>15-Specialized Jewelry</a:t>
            </a:r>
            <a:endParaRPr/>
          </a:p>
          <a:p>
            <a:pPr indent="0" lvl="0" marL="0">
              <a:spcBef>
                <a:spcPts val="0"/>
              </a:spcBef>
              <a:spcAft>
                <a:spcPts val="0"/>
              </a:spcAft>
              <a:buNone/>
            </a:pPr>
            <a:r>
              <a:rPr lang="en"/>
              <a:t>16-Estate</a:t>
            </a:r>
            <a:endParaRPr/>
          </a:p>
          <a:p>
            <a:pPr indent="0" lvl="0" marL="0">
              <a:spcBef>
                <a:spcPts val="0"/>
              </a:spcBef>
              <a:spcAft>
                <a:spcPts val="0"/>
              </a:spcAft>
              <a:buNone/>
            </a:pPr>
            <a:r>
              <a:rPr lang="en"/>
              <a:t>17-Events</a:t>
            </a:r>
            <a:endParaRPr/>
          </a:p>
          <a:p>
            <a:pPr indent="0" lvl="0" marL="0">
              <a:spcBef>
                <a:spcPts val="0"/>
              </a:spcBef>
              <a:spcAft>
                <a:spcPts val="0"/>
              </a:spcAft>
              <a:buNone/>
            </a:pPr>
            <a:r>
              <a:rPr lang="en"/>
              <a:t>18-Trade Ins </a:t>
            </a:r>
            <a:endParaRPr/>
          </a:p>
          <a:p>
            <a:pPr indent="0" lvl="0" marL="0">
              <a:spcBef>
                <a:spcPts val="0"/>
              </a:spcBef>
              <a:spcAft>
                <a:spcPts val="0"/>
              </a:spcAft>
              <a:buNone/>
            </a:pPr>
            <a:r>
              <a:rPr lang="en"/>
              <a:t>19-Repair / Warranty</a:t>
            </a:r>
            <a:endParaRPr/>
          </a:p>
          <a:p>
            <a:pPr indent="0" lvl="0" marL="0" rtl="0">
              <a:spcBef>
                <a:spcPts val="0"/>
              </a:spcBef>
              <a:spcAft>
                <a:spcPts val="0"/>
              </a:spcAft>
              <a:buNone/>
            </a:pPr>
            <a:r>
              <a:rPr lang="en"/>
              <a:t>21-Sterling Silver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2"/>
                </a:solidFill>
                <a:latin typeface="Open Sans"/>
                <a:ea typeface="Open Sans"/>
                <a:cs typeface="Open Sans"/>
                <a:sym typeface="Open Sans"/>
              </a:rPr>
              <a:t>Model 1: It has interaction between two key independent variables, we are finding out the reaction of sales with respect to policy change and store(treatment) and this is significant but with negative coefficient which is inline with our theory.</a:t>
            </a:r>
            <a:endParaRPr sz="1600">
              <a:solidFill>
                <a:schemeClr val="dk2"/>
              </a:solidFill>
              <a:latin typeface="Open Sans"/>
              <a:ea typeface="Open Sans"/>
              <a:cs typeface="Open Sans"/>
              <a:sym typeface="Open Sans"/>
            </a:endParaRPr>
          </a:p>
          <a:p>
            <a:pPr indent="0" lvl="0" marL="0" rtl="0">
              <a:lnSpc>
                <a:spcPct val="115000"/>
              </a:lnSpc>
              <a:spcBef>
                <a:spcPts val="1600"/>
              </a:spcBef>
              <a:spcAft>
                <a:spcPts val="0"/>
              </a:spcAft>
              <a:buNone/>
            </a:pPr>
            <a:r>
              <a:rPr lang="en" sz="1600">
                <a:solidFill>
                  <a:schemeClr val="dk2"/>
                </a:solidFill>
                <a:latin typeface="Open Sans"/>
                <a:ea typeface="Open Sans"/>
                <a:cs typeface="Open Sans"/>
                <a:sym typeface="Open Sans"/>
              </a:rPr>
              <a:t>BOPS reduces the online sales. BOPS ensures a reliable inventory sharing system, so customers tend to research online and then buy in nearby stores. BOPS reduces the online purchase and increase in-store purchase and traffic.</a:t>
            </a:r>
            <a:endParaRPr sz="1600">
              <a:solidFill>
                <a:schemeClr val="dk2"/>
              </a:solidFill>
              <a:latin typeface="Open Sans"/>
              <a:ea typeface="Open Sans"/>
              <a:cs typeface="Open Sans"/>
              <a:sym typeface="Open Sans"/>
            </a:endParaRPr>
          </a:p>
          <a:p>
            <a:pPr indent="0" lvl="0" marL="0" rtl="0">
              <a:lnSpc>
                <a:spcPct val="115000"/>
              </a:lnSpc>
              <a:spcBef>
                <a:spcPts val="1600"/>
              </a:spcBef>
              <a:spcAft>
                <a:spcPts val="1600"/>
              </a:spcAft>
              <a:buNone/>
            </a:pPr>
            <a:r>
              <a:rPr lang="en" sz="1600">
                <a:solidFill>
                  <a:schemeClr val="dk2"/>
                </a:solidFill>
                <a:latin typeface="Open Sans"/>
                <a:ea typeface="Open Sans"/>
                <a:cs typeface="Open Sans"/>
                <a:sym typeface="Open Sans"/>
              </a:rPr>
              <a:t>Model 2: It has interaction between three independent variables, we found an observation of how sales are reacting respect to policy change, store (treatment) and this is insignificant so we can say that bridal category products are not impacted with policy change and store.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latin typeface="Open Sans"/>
                <a:ea typeface="Open Sans"/>
                <a:cs typeface="Open Sans"/>
                <a:sym typeface="Open Sans"/>
              </a:rPr>
              <a:t>‹#›</a:t>
            </a:fld>
            <a:endParaRPr sz="1000">
              <a:solidFill>
                <a:schemeClr val="dk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ctrTitle"/>
          </p:nvPr>
        </p:nvSpPr>
        <p:spPr>
          <a:xfrm>
            <a:off x="344000" y="1150689"/>
            <a:ext cx="7136700" cy="102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BOPS</a:t>
            </a:r>
            <a:endParaRPr/>
          </a:p>
        </p:txBody>
      </p:sp>
      <p:sp>
        <p:nvSpPr>
          <p:cNvPr id="67" name="Shape 67"/>
          <p:cNvSpPr txBox="1"/>
          <p:nvPr>
            <p:ph idx="1" type="subTitle"/>
          </p:nvPr>
        </p:nvSpPr>
        <p:spPr>
          <a:xfrm>
            <a:off x="2137250" y="3369289"/>
            <a:ext cx="4870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4A86E8"/>
                </a:solidFill>
              </a:rPr>
              <a:t>Anqi Pan, Cynthia Poon, Mithun Mitra Nomula, Pranita Patra,Yun-Hui Liu</a:t>
            </a:r>
            <a:endParaRPr sz="1600">
              <a:solidFill>
                <a:srgbClr val="4A86E8"/>
              </a:solidFill>
            </a:endParaRPr>
          </a:p>
          <a:p>
            <a:pPr indent="0" lvl="0" marL="0">
              <a:spcBef>
                <a:spcPts val="0"/>
              </a:spcBef>
              <a:spcAft>
                <a:spcPts val="0"/>
              </a:spcAft>
              <a:buNone/>
            </a:pPr>
            <a:r>
              <a:t/>
            </a:r>
            <a:endParaRPr>
              <a:solidFill>
                <a:srgbClr val="4A86E8"/>
              </a:solidFill>
            </a:endParaRPr>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Sales: Final Model</a:t>
            </a:r>
            <a:endParaRPr/>
          </a:p>
        </p:txBody>
      </p:sp>
      <p:sp>
        <p:nvSpPr>
          <p:cNvPr id="148" name="Shape 148"/>
          <p:cNvSpPr txBox="1"/>
          <p:nvPr>
            <p:ph idx="1" type="body"/>
          </p:nvPr>
        </p:nvSpPr>
        <p:spPr>
          <a:xfrm>
            <a:off x="266300" y="3378525"/>
            <a:ext cx="2997900" cy="1027500"/>
          </a:xfrm>
          <a:prstGeom prst="rect">
            <a:avLst/>
          </a:prstGeom>
          <a:ln cap="flat" cmpd="sng" w="9525">
            <a:solidFill>
              <a:srgbClr val="0000FF"/>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0000FF"/>
                </a:solidFill>
              </a:rPr>
              <a:t>Insignificant triple interaction</a:t>
            </a:r>
            <a:endParaRPr sz="1600">
              <a:solidFill>
                <a:srgbClr val="0000FF"/>
              </a:solidFill>
            </a:endParaRPr>
          </a:p>
          <a:p>
            <a:pPr indent="0" lvl="0" marL="0" rtl="0">
              <a:spcBef>
                <a:spcPts val="1600"/>
              </a:spcBef>
              <a:spcAft>
                <a:spcPts val="1600"/>
              </a:spcAft>
              <a:buNone/>
            </a:pPr>
            <a:r>
              <a:rPr lang="en" sz="1600">
                <a:solidFill>
                  <a:srgbClr val="0000FF"/>
                </a:solidFill>
              </a:rPr>
              <a:t>of BOPS*treatment*Bridal</a:t>
            </a:r>
            <a:endParaRPr sz="1600">
              <a:solidFill>
                <a:srgbClr val="0000FF"/>
              </a:solidFill>
            </a:endParaRPr>
          </a:p>
        </p:txBody>
      </p:sp>
      <p:cxnSp>
        <p:nvCxnSpPr>
          <p:cNvPr id="149" name="Shape 149"/>
          <p:cNvCxnSpPr>
            <a:endCxn id="150" idx="1"/>
          </p:cNvCxnSpPr>
          <p:nvPr/>
        </p:nvCxnSpPr>
        <p:spPr>
          <a:xfrm>
            <a:off x="3311975" y="3892275"/>
            <a:ext cx="313200" cy="0"/>
          </a:xfrm>
          <a:prstGeom prst="straightConnector1">
            <a:avLst/>
          </a:prstGeom>
          <a:noFill/>
          <a:ln cap="flat" cmpd="sng" w="28575">
            <a:solidFill>
              <a:srgbClr val="FF0000"/>
            </a:solidFill>
            <a:prstDash val="solid"/>
            <a:round/>
            <a:headEnd len="lg" w="lg" type="none"/>
            <a:tailEnd len="lg" w="lg" type="triangle"/>
          </a:ln>
        </p:spPr>
      </p:cxnSp>
      <p:sp>
        <p:nvSpPr>
          <p:cNvPr id="151" name="Shape 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52" name="Shape 152"/>
          <p:cNvPicPr preferRelativeResize="0"/>
          <p:nvPr/>
        </p:nvPicPr>
        <p:blipFill>
          <a:blip r:embed="rId3">
            <a:alphaModFix/>
          </a:blip>
          <a:stretch>
            <a:fillRect/>
          </a:stretch>
        </p:blipFill>
        <p:spPr>
          <a:xfrm>
            <a:off x="4183375" y="481625"/>
            <a:ext cx="4462776" cy="4180249"/>
          </a:xfrm>
          <a:prstGeom prst="rect">
            <a:avLst/>
          </a:prstGeom>
          <a:noFill/>
          <a:ln>
            <a:noFill/>
          </a:ln>
        </p:spPr>
      </p:pic>
      <p:sp>
        <p:nvSpPr>
          <p:cNvPr id="153" name="Shape 153"/>
          <p:cNvSpPr/>
          <p:nvPr/>
        </p:nvSpPr>
        <p:spPr>
          <a:xfrm>
            <a:off x="3625175" y="3830675"/>
            <a:ext cx="3311100" cy="1176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 type="body"/>
          </p:nvPr>
        </p:nvSpPr>
        <p:spPr>
          <a:xfrm>
            <a:off x="311700" y="1266325"/>
            <a:ext cx="8520600" cy="372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Model 1: We can interpret that due to the implementation of BOPS there is </a:t>
            </a:r>
            <a:r>
              <a:rPr b="1" lang="en" sz="1600" u="sng"/>
              <a:t>decline in Online sales</a:t>
            </a:r>
            <a:r>
              <a:rPr lang="en" sz="1600"/>
              <a:t> which contradicts our initial assumption.</a:t>
            </a:r>
            <a:endParaRPr sz="1600"/>
          </a:p>
          <a:p>
            <a:pPr indent="0" lvl="0" marL="0" marR="0" rtl="0" algn="l">
              <a:lnSpc>
                <a:spcPct val="115000"/>
              </a:lnSpc>
              <a:spcBef>
                <a:spcPts val="1600"/>
              </a:spcBef>
              <a:spcAft>
                <a:spcPts val="0"/>
              </a:spcAft>
              <a:buNone/>
            </a:pPr>
            <a:r>
              <a:rPr i="1" lang="en" sz="1600" u="sng"/>
              <a:t>BOPS reduces the online sales. BOPS requires a reliable inventory sharing system, so customers tend to research online and then buy in nearby stores. BOPS reduces the online purchase and increase in-store purchase and traffic.</a:t>
            </a:r>
            <a:endParaRPr i="1" sz="1600" u="sng"/>
          </a:p>
          <a:p>
            <a:pPr indent="0" lvl="0" marL="0">
              <a:spcBef>
                <a:spcPts val="1600"/>
              </a:spcBef>
              <a:spcAft>
                <a:spcPts val="0"/>
              </a:spcAft>
              <a:buNone/>
            </a:pPr>
            <a:r>
              <a:rPr lang="en" sz="1600"/>
              <a:t>Model 2: From this model we can interpret that BOPS has </a:t>
            </a:r>
            <a:r>
              <a:rPr b="1" lang="en" sz="1600" u="sng"/>
              <a:t>no impact on bridal</a:t>
            </a:r>
            <a:r>
              <a:rPr lang="en" sz="1600"/>
              <a:t> which inlines with our assumption.</a:t>
            </a:r>
            <a:endParaRPr sz="1600"/>
          </a:p>
          <a:p>
            <a:pPr indent="0" lvl="0" marL="0" rtl="0">
              <a:lnSpc>
                <a:spcPct val="111111"/>
              </a:lnSpc>
              <a:spcBef>
                <a:spcPts val="2400"/>
              </a:spcBef>
              <a:spcAft>
                <a:spcPts val="0"/>
              </a:spcAft>
              <a:buNone/>
            </a:pPr>
            <a:r>
              <a:t/>
            </a:r>
            <a:endParaRPr sz="1200">
              <a:solidFill>
                <a:srgbClr val="333333"/>
              </a:solidFill>
              <a:highlight>
                <a:srgbClr val="C9DAF8"/>
              </a:highlight>
            </a:endParaRPr>
          </a:p>
          <a:p>
            <a:pPr indent="0" lvl="0" marL="0" rtl="0">
              <a:lnSpc>
                <a:spcPct val="111111"/>
              </a:lnSpc>
              <a:spcBef>
                <a:spcPts val="2400"/>
              </a:spcBef>
              <a:spcAft>
                <a:spcPts val="0"/>
              </a:spcAft>
              <a:buNone/>
            </a:pPr>
            <a:r>
              <a:rPr lang="en" sz="1200">
                <a:solidFill>
                  <a:srgbClr val="333333"/>
                </a:solidFill>
                <a:highlight>
                  <a:srgbClr val="C9DAF8"/>
                </a:highlight>
              </a:rPr>
              <a:t>Gallino, S., &amp; Moreno, A. (n.d.). Integration of Online and Offline Channels in Retail: The Impact of Sharing Reliable Inventory Availability Information. S2SRN Electronic Journal. doi:10.2139/ssrn.2149095</a:t>
            </a:r>
            <a:endParaRPr sz="1200">
              <a:solidFill>
                <a:srgbClr val="333333"/>
              </a:solidFill>
              <a:highlight>
                <a:srgbClr val="C9DAF8"/>
              </a:highlight>
            </a:endParaRPr>
          </a:p>
          <a:p>
            <a:pPr indent="0" lvl="0" marL="0">
              <a:spcBef>
                <a:spcPts val="600"/>
              </a:spcBef>
              <a:spcAft>
                <a:spcPts val="1600"/>
              </a:spcAft>
              <a:buNone/>
            </a:pPr>
            <a:r>
              <a:t/>
            </a:r>
            <a:endParaRPr sz="1600"/>
          </a:p>
        </p:txBody>
      </p:sp>
      <p:sp>
        <p:nvSpPr>
          <p:cNvPr id="159" name="Shape 1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a:t>
            </a:r>
            <a:r>
              <a:rPr lang="en"/>
              <a:t>Interpretation</a:t>
            </a:r>
            <a:endParaRPr/>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Data </a:t>
            </a:r>
            <a:r>
              <a:rPr lang="en"/>
              <a:t>Visualization</a:t>
            </a:r>
            <a:endParaRPr/>
          </a:p>
        </p:txBody>
      </p:sp>
      <p:pic>
        <p:nvPicPr>
          <p:cNvPr id="166" name="Shape 166"/>
          <p:cNvPicPr preferRelativeResize="0"/>
          <p:nvPr/>
        </p:nvPicPr>
        <p:blipFill>
          <a:blip r:embed="rId3">
            <a:alphaModFix/>
          </a:blip>
          <a:stretch>
            <a:fillRect/>
          </a:stretch>
        </p:blipFill>
        <p:spPr>
          <a:xfrm>
            <a:off x="4629974" y="1266325"/>
            <a:ext cx="4202324" cy="2596425"/>
          </a:xfrm>
          <a:prstGeom prst="rect">
            <a:avLst/>
          </a:prstGeom>
          <a:noFill/>
          <a:ln cap="flat" cmpd="sng" w="9525">
            <a:solidFill>
              <a:schemeClr val="dk2"/>
            </a:solidFill>
            <a:prstDash val="solid"/>
            <a:round/>
            <a:headEnd len="med" w="med" type="none"/>
            <a:tailEnd len="med" w="med" type="none"/>
          </a:ln>
        </p:spPr>
      </p:pic>
      <p:pic>
        <p:nvPicPr>
          <p:cNvPr id="167" name="Shape 167"/>
          <p:cNvPicPr preferRelativeResize="0"/>
          <p:nvPr/>
        </p:nvPicPr>
        <p:blipFill>
          <a:blip r:embed="rId4">
            <a:alphaModFix/>
          </a:blip>
          <a:stretch>
            <a:fillRect/>
          </a:stretch>
        </p:blipFill>
        <p:spPr>
          <a:xfrm>
            <a:off x="311700" y="1266325"/>
            <a:ext cx="4202324" cy="2596440"/>
          </a:xfrm>
          <a:prstGeom prst="rect">
            <a:avLst/>
          </a:prstGeom>
          <a:noFill/>
          <a:ln cap="flat" cmpd="sng" w="9525">
            <a:solidFill>
              <a:schemeClr val="dk2"/>
            </a:solidFill>
            <a:prstDash val="solid"/>
            <a:round/>
            <a:headEnd len="med" w="med" type="none"/>
            <a:tailEnd len="med" w="med" type="none"/>
          </a:ln>
        </p:spPr>
      </p:pic>
      <p:sp>
        <p:nvSpPr>
          <p:cNvPr id="168" name="Shape 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a:t>
            </a:r>
            <a:r>
              <a:rPr lang="en"/>
              <a:t>s: multicollinearity</a:t>
            </a:r>
            <a:endParaRPr/>
          </a:p>
        </p:txBody>
      </p:sp>
      <p:pic>
        <p:nvPicPr>
          <p:cNvPr descr="Screen Shot 2017-06-07 at 5.08.32 PM.png" id="174" name="Shape 174"/>
          <p:cNvPicPr preferRelativeResize="0"/>
          <p:nvPr/>
        </p:nvPicPr>
        <p:blipFill rotWithShape="1">
          <a:blip r:embed="rId3">
            <a:alphaModFix/>
          </a:blip>
          <a:srcRect b="26717" l="11487" r="49425" t="23528"/>
          <a:stretch/>
        </p:blipFill>
        <p:spPr>
          <a:xfrm>
            <a:off x="311700" y="1152424"/>
            <a:ext cx="4395550" cy="3496950"/>
          </a:xfrm>
          <a:prstGeom prst="rect">
            <a:avLst/>
          </a:prstGeom>
          <a:noFill/>
          <a:ln>
            <a:noFill/>
          </a:ln>
        </p:spPr>
      </p:pic>
      <p:sp>
        <p:nvSpPr>
          <p:cNvPr id="175" name="Shape 175"/>
          <p:cNvSpPr txBox="1"/>
          <p:nvPr/>
        </p:nvSpPr>
        <p:spPr>
          <a:xfrm>
            <a:off x="4743900" y="1171925"/>
            <a:ext cx="3944700" cy="356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0000FF"/>
                </a:solidFill>
              </a:rPr>
              <a:t>Correlation of Factor Variables</a:t>
            </a:r>
            <a:r>
              <a:rPr b="1" lang="en" sz="3600">
                <a:solidFill>
                  <a:schemeClr val="accent1"/>
                </a:solidFill>
                <a:latin typeface="PT Sans Narrow"/>
                <a:ea typeface="PT Sans Narrow"/>
                <a:cs typeface="PT Sans Narrow"/>
                <a:sym typeface="PT Sans Narrow"/>
              </a:rPr>
              <a:t> </a:t>
            </a:r>
            <a:endParaRPr b="1" sz="3600">
              <a:solidFill>
                <a:schemeClr val="accent1"/>
              </a:solidFill>
              <a:latin typeface="PT Sans Narrow"/>
              <a:ea typeface="PT Sans Narrow"/>
              <a:cs typeface="PT Sans Narrow"/>
              <a:sym typeface="PT Sans Narrow"/>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library(GoodmanKruskal)</a:t>
            </a:r>
            <a:endParaRPr/>
          </a:p>
          <a:p>
            <a:pPr indent="7620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GK_correlation_matrix &lt;- GKtauDataframe(factor_variables)</a:t>
            </a:r>
            <a:endParaRPr/>
          </a:p>
          <a:p>
            <a:pPr indent="7620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plot(GK_correlation_matrix,diagSize = 0.8,diagColor = "black", backgroundColor = "white",colorPlot=FALSE)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b="1" lang="en" sz="2000">
                <a:solidFill>
                  <a:srgbClr val="0000FF"/>
                </a:solidFill>
              </a:rPr>
              <a:t>       No multicollinearity</a:t>
            </a:r>
            <a:endParaRPr b="1" sz="2000">
              <a:solidFill>
                <a:srgbClr val="0000FF"/>
              </a:solidFill>
            </a:endParaRPr>
          </a:p>
          <a:p>
            <a:pPr indent="0" lvl="0" marL="0">
              <a:spcBef>
                <a:spcPts val="0"/>
              </a:spcBef>
              <a:spcAft>
                <a:spcPts val="0"/>
              </a:spcAft>
              <a:buNone/>
            </a:pPr>
            <a:r>
              <a:t/>
            </a:r>
            <a:endParaRPr/>
          </a:p>
        </p:txBody>
      </p:sp>
      <p:sp>
        <p:nvSpPr>
          <p:cNvPr id="176" name="Shape 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7" name="Shape 177"/>
          <p:cNvSpPr/>
          <p:nvPr/>
        </p:nvSpPr>
        <p:spPr>
          <a:xfrm>
            <a:off x="3432425" y="1864775"/>
            <a:ext cx="379200" cy="393600"/>
          </a:xfrm>
          <a:prstGeom prst="rect">
            <a:avLst/>
          </a:prstGeom>
          <a:noFill/>
          <a:ln cap="flat" cmpd="sng" w="28575">
            <a:solidFill>
              <a:schemeClr val="accent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3813425" y="2245775"/>
            <a:ext cx="379200" cy="3936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2233725" y="3429775"/>
            <a:ext cx="379200" cy="3936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1461475" y="3823375"/>
            <a:ext cx="379200" cy="393600"/>
          </a:xfrm>
          <a:prstGeom prst="rect">
            <a:avLst/>
          </a:prstGeom>
          <a:noFill/>
          <a:ln cap="flat" cmpd="sng" w="28575">
            <a:solidFill>
              <a:schemeClr val="accent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a:t>
            </a:r>
            <a:r>
              <a:rPr lang="en"/>
              <a:t>Endogeneity and IVs</a:t>
            </a:r>
            <a:endParaRPr/>
          </a:p>
          <a:p>
            <a:pPr indent="0" lvl="0" marL="0">
              <a:spcBef>
                <a:spcPts val="0"/>
              </a:spcBef>
              <a:spcAft>
                <a:spcPts val="0"/>
              </a:spcAft>
              <a:buNone/>
            </a:pPr>
            <a:r>
              <a:t/>
            </a:r>
            <a:endParaRPr/>
          </a:p>
        </p:txBody>
      </p:sp>
      <p:sp>
        <p:nvSpPr>
          <p:cNvPr id="186" name="Shape 186"/>
          <p:cNvSpPr txBox="1"/>
          <p:nvPr>
            <p:ph idx="1" type="body"/>
          </p:nvPr>
        </p:nvSpPr>
        <p:spPr>
          <a:xfrm>
            <a:off x="311700" y="1647325"/>
            <a:ext cx="8520600" cy="17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There will be </a:t>
            </a:r>
            <a:r>
              <a:rPr b="1" lang="en" u="sng">
                <a:solidFill>
                  <a:srgbClr val="0000FF"/>
                </a:solidFill>
              </a:rPr>
              <a:t>no endogeneity</a:t>
            </a:r>
            <a:r>
              <a:rPr lang="en"/>
              <a:t> in Sales model as any change in Channel 2&amp;6 it is even captured in Channel 5998</a:t>
            </a:r>
            <a:endParaRPr/>
          </a:p>
        </p:txBody>
      </p:sp>
      <p:sp>
        <p:nvSpPr>
          <p:cNvPr id="187" name="Shape 1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Sales: </a:t>
            </a:r>
            <a:r>
              <a:rPr lang="en"/>
              <a:t>Heteroskedasticity</a:t>
            </a:r>
            <a:endParaRPr/>
          </a:p>
          <a:p>
            <a:pPr indent="0" lvl="0" marL="0" rtl="0">
              <a:spcBef>
                <a:spcPts val="0"/>
              </a:spcBef>
              <a:spcAft>
                <a:spcPts val="0"/>
              </a:spcAft>
              <a:buNone/>
            </a:pPr>
            <a:r>
              <a:t/>
            </a:r>
            <a:endParaRPr/>
          </a:p>
        </p:txBody>
      </p:sp>
      <p:sp>
        <p:nvSpPr>
          <p:cNvPr id="193" name="Shape 1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94" name="Shape 194"/>
          <p:cNvPicPr preferRelativeResize="0"/>
          <p:nvPr/>
        </p:nvPicPr>
        <p:blipFill>
          <a:blip r:embed="rId3">
            <a:alphaModFix/>
          </a:blip>
          <a:stretch>
            <a:fillRect/>
          </a:stretch>
        </p:blipFill>
        <p:spPr>
          <a:xfrm>
            <a:off x="311700" y="1266325"/>
            <a:ext cx="4738549" cy="3302700"/>
          </a:xfrm>
          <a:prstGeom prst="rect">
            <a:avLst/>
          </a:prstGeom>
          <a:noFill/>
          <a:ln>
            <a:noFill/>
          </a:ln>
        </p:spPr>
      </p:pic>
      <p:pic>
        <p:nvPicPr>
          <p:cNvPr id="195" name="Shape 195"/>
          <p:cNvPicPr preferRelativeResize="0"/>
          <p:nvPr/>
        </p:nvPicPr>
        <p:blipFill rotWithShape="1">
          <a:blip r:embed="rId4">
            <a:alphaModFix/>
          </a:blip>
          <a:srcRect b="0" l="0" r="0" t="1603"/>
          <a:stretch/>
        </p:blipFill>
        <p:spPr>
          <a:xfrm>
            <a:off x="4348825" y="1243150"/>
            <a:ext cx="4795175" cy="3249675"/>
          </a:xfrm>
          <a:prstGeom prst="rect">
            <a:avLst/>
          </a:prstGeom>
          <a:noFill/>
          <a:ln>
            <a:noFill/>
          </a:ln>
        </p:spPr>
      </p:pic>
      <p:sp>
        <p:nvSpPr>
          <p:cNvPr id="196" name="Shape 1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Sales: </a:t>
            </a:r>
            <a:r>
              <a:rPr lang="en" sz="3000"/>
              <a:t>Robust Standard Errors - Two Variable Interaction</a:t>
            </a:r>
            <a:endParaRPr sz="3000"/>
          </a:p>
          <a:p>
            <a:pPr indent="0" lvl="0" marL="0" rtl="0">
              <a:spcBef>
                <a:spcPts val="0"/>
              </a:spcBef>
              <a:spcAft>
                <a:spcPts val="0"/>
              </a:spcAft>
              <a:buNone/>
            </a:pPr>
            <a:r>
              <a:t/>
            </a:r>
            <a:endParaRPr sz="3000"/>
          </a:p>
          <a:p>
            <a:pPr indent="0" lvl="0" marL="0" rtl="0">
              <a:spcBef>
                <a:spcPts val="0"/>
              </a:spcBef>
              <a:spcAft>
                <a:spcPts val="0"/>
              </a:spcAft>
              <a:buNone/>
            </a:pPr>
            <a:r>
              <a:t/>
            </a:r>
            <a:endParaRPr sz="3000"/>
          </a:p>
          <a:p>
            <a:pPr indent="0" lvl="0" marL="0" rtl="0">
              <a:spcBef>
                <a:spcPts val="0"/>
              </a:spcBef>
              <a:spcAft>
                <a:spcPts val="0"/>
              </a:spcAft>
              <a:buNone/>
            </a:pPr>
            <a:r>
              <a:t/>
            </a:r>
            <a:endParaRPr/>
          </a:p>
        </p:txBody>
      </p:sp>
      <p:sp>
        <p:nvSpPr>
          <p:cNvPr id="202" name="Shape 2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03" name="Shape 203"/>
          <p:cNvPicPr preferRelativeResize="0"/>
          <p:nvPr/>
        </p:nvPicPr>
        <p:blipFill>
          <a:blip r:embed="rId3">
            <a:alphaModFix/>
          </a:blip>
          <a:stretch>
            <a:fillRect/>
          </a:stretch>
        </p:blipFill>
        <p:spPr>
          <a:xfrm>
            <a:off x="311700" y="1266325"/>
            <a:ext cx="4092799" cy="3302699"/>
          </a:xfrm>
          <a:prstGeom prst="rect">
            <a:avLst/>
          </a:prstGeom>
          <a:noFill/>
          <a:ln>
            <a:noFill/>
          </a:ln>
        </p:spPr>
      </p:pic>
      <p:pic>
        <p:nvPicPr>
          <p:cNvPr id="204" name="Shape 204"/>
          <p:cNvPicPr preferRelativeResize="0"/>
          <p:nvPr/>
        </p:nvPicPr>
        <p:blipFill>
          <a:blip r:embed="rId4">
            <a:alphaModFix/>
          </a:blip>
          <a:stretch>
            <a:fillRect/>
          </a:stretch>
        </p:blipFill>
        <p:spPr>
          <a:xfrm>
            <a:off x="4522725" y="985350"/>
            <a:ext cx="4477076" cy="4049749"/>
          </a:xfrm>
          <a:prstGeom prst="rect">
            <a:avLst/>
          </a:prstGeom>
          <a:noFill/>
          <a:ln>
            <a:noFill/>
          </a:ln>
        </p:spPr>
      </p:pic>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06" name="Shape 206"/>
          <p:cNvSpPr/>
          <p:nvPr/>
        </p:nvSpPr>
        <p:spPr>
          <a:xfrm>
            <a:off x="307500" y="4063975"/>
            <a:ext cx="38784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4522725" y="4133600"/>
            <a:ext cx="43809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Sales: </a:t>
            </a:r>
            <a:r>
              <a:rPr lang="en" sz="3000"/>
              <a:t>Robust Standard Errors - Three Variable Interaction</a:t>
            </a:r>
            <a:endParaRPr sz="3000"/>
          </a:p>
          <a:p>
            <a:pPr indent="0" lvl="0" marL="0" rtl="0">
              <a:spcBef>
                <a:spcPts val="0"/>
              </a:spcBef>
              <a:spcAft>
                <a:spcPts val="0"/>
              </a:spcAft>
              <a:buNone/>
            </a:pPr>
            <a:r>
              <a:t/>
            </a:r>
            <a:endParaRPr sz="3000"/>
          </a:p>
          <a:p>
            <a:pPr indent="0" lvl="0" marL="0" rtl="0">
              <a:spcBef>
                <a:spcPts val="0"/>
              </a:spcBef>
              <a:spcAft>
                <a:spcPts val="0"/>
              </a:spcAft>
              <a:buNone/>
            </a:pPr>
            <a:r>
              <a:t/>
            </a:r>
            <a:endParaRPr sz="3000"/>
          </a:p>
          <a:p>
            <a:pPr indent="0" lvl="0" marL="0" rtl="0">
              <a:spcBef>
                <a:spcPts val="0"/>
              </a:spcBef>
              <a:spcAft>
                <a:spcPts val="0"/>
              </a:spcAft>
              <a:buNone/>
            </a:pPr>
            <a:r>
              <a:t/>
            </a:r>
            <a:endParaRPr/>
          </a:p>
        </p:txBody>
      </p:sp>
      <p:sp>
        <p:nvSpPr>
          <p:cNvPr id="213" name="Shape 2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14" name="Shape 214"/>
          <p:cNvPicPr preferRelativeResize="0"/>
          <p:nvPr/>
        </p:nvPicPr>
        <p:blipFill>
          <a:blip r:embed="rId3">
            <a:alphaModFix/>
          </a:blip>
          <a:stretch>
            <a:fillRect/>
          </a:stretch>
        </p:blipFill>
        <p:spPr>
          <a:xfrm>
            <a:off x="4512875" y="955775"/>
            <a:ext cx="4319424" cy="4039924"/>
          </a:xfrm>
          <a:prstGeom prst="rect">
            <a:avLst/>
          </a:prstGeom>
          <a:noFill/>
          <a:ln>
            <a:noFill/>
          </a:ln>
        </p:spPr>
      </p:pic>
      <p:pic>
        <p:nvPicPr>
          <p:cNvPr id="215" name="Shape 215"/>
          <p:cNvPicPr preferRelativeResize="0"/>
          <p:nvPr/>
        </p:nvPicPr>
        <p:blipFill>
          <a:blip r:embed="rId4">
            <a:alphaModFix/>
          </a:blip>
          <a:stretch>
            <a:fillRect/>
          </a:stretch>
        </p:blipFill>
        <p:spPr>
          <a:xfrm>
            <a:off x="311700" y="1266325"/>
            <a:ext cx="4073074" cy="3302700"/>
          </a:xfrm>
          <a:prstGeom prst="rect">
            <a:avLst/>
          </a:prstGeom>
          <a:noFill/>
          <a:ln>
            <a:noFill/>
          </a:ln>
        </p:spPr>
      </p:pic>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17" name="Shape 217"/>
          <p:cNvSpPr/>
          <p:nvPr/>
        </p:nvSpPr>
        <p:spPr>
          <a:xfrm>
            <a:off x="307500" y="4140175"/>
            <a:ext cx="38784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4512875" y="4216375"/>
            <a:ext cx="40731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t>Sales: </a:t>
            </a:r>
            <a:r>
              <a:rPr lang="en" sz="2800"/>
              <a:t>Clustered </a:t>
            </a:r>
            <a:r>
              <a:rPr lang="en" sz="2800"/>
              <a:t>Robust Standard Errors - Two Variable Interaction</a:t>
            </a:r>
            <a:endParaRPr sz="2800"/>
          </a:p>
          <a:p>
            <a:pPr indent="0" lvl="0" marL="0" rtl="0">
              <a:spcBef>
                <a:spcPts val="0"/>
              </a:spcBef>
              <a:spcAft>
                <a:spcPts val="0"/>
              </a:spcAft>
              <a:buNone/>
            </a:pPr>
            <a:r>
              <a:t/>
            </a:r>
            <a:endParaRPr sz="2800"/>
          </a:p>
          <a:p>
            <a:pPr indent="0" lvl="0" marL="0" rtl="0">
              <a:spcBef>
                <a:spcPts val="0"/>
              </a:spcBef>
              <a:spcAft>
                <a:spcPts val="0"/>
              </a:spcAft>
              <a:buNone/>
            </a:pPr>
            <a:r>
              <a:t/>
            </a:r>
            <a:endParaRPr sz="2800"/>
          </a:p>
        </p:txBody>
      </p:sp>
      <p:sp>
        <p:nvSpPr>
          <p:cNvPr id="224" name="Shape 2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25" name="Shape 225"/>
          <p:cNvPicPr preferRelativeResize="0"/>
          <p:nvPr/>
        </p:nvPicPr>
        <p:blipFill>
          <a:blip r:embed="rId3">
            <a:alphaModFix/>
          </a:blip>
          <a:stretch>
            <a:fillRect/>
          </a:stretch>
        </p:blipFill>
        <p:spPr>
          <a:xfrm>
            <a:off x="4144850" y="995200"/>
            <a:ext cx="4687451" cy="3961074"/>
          </a:xfrm>
          <a:prstGeom prst="rect">
            <a:avLst/>
          </a:prstGeom>
          <a:noFill/>
          <a:ln>
            <a:noFill/>
          </a:ln>
        </p:spPr>
      </p:pic>
      <p:sp>
        <p:nvSpPr>
          <p:cNvPr id="226" name="Shape 2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27" name="Shape 227"/>
          <p:cNvSpPr/>
          <p:nvPr/>
        </p:nvSpPr>
        <p:spPr>
          <a:xfrm>
            <a:off x="307500" y="4092875"/>
            <a:ext cx="3712800" cy="2010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4117500" y="4016675"/>
            <a:ext cx="4596900" cy="2010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9" name="Shape 229"/>
          <p:cNvPicPr preferRelativeResize="0"/>
          <p:nvPr/>
        </p:nvPicPr>
        <p:blipFill>
          <a:blip r:embed="rId4">
            <a:alphaModFix/>
          </a:blip>
          <a:stretch>
            <a:fillRect/>
          </a:stretch>
        </p:blipFill>
        <p:spPr>
          <a:xfrm>
            <a:off x="307500" y="1342525"/>
            <a:ext cx="3837349" cy="3302700"/>
          </a:xfrm>
          <a:prstGeom prst="rect">
            <a:avLst/>
          </a:prstGeom>
          <a:noFill/>
          <a:ln>
            <a:noFill/>
          </a:ln>
        </p:spPr>
      </p:pic>
      <p:sp>
        <p:nvSpPr>
          <p:cNvPr id="230" name="Shape 230"/>
          <p:cNvSpPr txBox="1"/>
          <p:nvPr/>
        </p:nvSpPr>
        <p:spPr>
          <a:xfrm>
            <a:off x="354725" y="951425"/>
            <a:ext cx="3478200" cy="20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Clustered by Store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Marginal Effect Plots</a:t>
            </a:r>
            <a:endParaRPr/>
          </a:p>
        </p:txBody>
      </p:sp>
      <p:sp>
        <p:nvSpPr>
          <p:cNvPr id="236" name="Shape 2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7" name="Shape 237"/>
          <p:cNvPicPr preferRelativeResize="0"/>
          <p:nvPr/>
        </p:nvPicPr>
        <p:blipFill>
          <a:blip r:embed="rId3">
            <a:alphaModFix/>
          </a:blip>
          <a:stretch>
            <a:fillRect/>
          </a:stretch>
        </p:blipFill>
        <p:spPr>
          <a:xfrm>
            <a:off x="2075475" y="1266325"/>
            <a:ext cx="4280000" cy="3574225"/>
          </a:xfrm>
          <a:prstGeom prst="rect">
            <a:avLst/>
          </a:prstGeom>
          <a:noFill/>
          <a:ln>
            <a:noFill/>
          </a:ln>
        </p:spPr>
      </p:pic>
      <p:sp>
        <p:nvSpPr>
          <p:cNvPr id="238" name="Shape 2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74" name="Shape 74"/>
          <p:cNvSpPr txBox="1"/>
          <p:nvPr>
            <p:ph idx="1" type="body"/>
          </p:nvPr>
        </p:nvSpPr>
        <p:spPr>
          <a:xfrm>
            <a:off x="845100" y="961525"/>
            <a:ext cx="6939900" cy="3394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SzPts val="1800"/>
              <a:buAutoNum type="arabicPeriod"/>
            </a:pPr>
            <a:r>
              <a:rPr lang="en"/>
              <a:t>Case introduction and data overview</a:t>
            </a:r>
            <a:endParaRPr/>
          </a:p>
          <a:p>
            <a:pPr indent="0" lvl="0" marL="0" rtl="0">
              <a:lnSpc>
                <a:spcPct val="100000"/>
              </a:lnSpc>
              <a:spcBef>
                <a:spcPts val="0"/>
              </a:spcBef>
              <a:spcAft>
                <a:spcPts val="0"/>
              </a:spcAft>
              <a:buNone/>
            </a:pPr>
            <a:r>
              <a:t/>
            </a:r>
            <a:endParaRPr/>
          </a:p>
          <a:p>
            <a:pPr indent="-342900" lvl="0" marL="457200" rtl="0">
              <a:lnSpc>
                <a:spcPct val="100000"/>
              </a:lnSpc>
              <a:spcBef>
                <a:spcPts val="0"/>
              </a:spcBef>
              <a:spcAft>
                <a:spcPts val="0"/>
              </a:spcAft>
              <a:buSzPts val="1800"/>
              <a:buAutoNum type="arabicPeriod"/>
            </a:pPr>
            <a:r>
              <a:rPr b="1" lang="en" u="sng"/>
              <a:t>Sales Model</a:t>
            </a:r>
            <a:endParaRPr b="1" u="sng"/>
          </a:p>
          <a:p>
            <a:pPr indent="-342900" lvl="0" marL="914400" rtl="0">
              <a:lnSpc>
                <a:spcPct val="100000"/>
              </a:lnSpc>
              <a:spcBef>
                <a:spcPts val="0"/>
              </a:spcBef>
              <a:spcAft>
                <a:spcPts val="0"/>
              </a:spcAft>
              <a:buSzPts val="1800"/>
              <a:buAutoNum type="alphaLcPeriod"/>
            </a:pPr>
            <a:r>
              <a:rPr b="1" lang="en" u="sng"/>
              <a:t>Monthly $Sales---&gt;OLS linear regression</a:t>
            </a:r>
            <a:endParaRPr b="1" u="sng"/>
          </a:p>
          <a:p>
            <a:pPr indent="-342900" lvl="0" marL="1371600" rtl="0">
              <a:lnSpc>
                <a:spcPct val="100000"/>
              </a:lnSpc>
              <a:spcBef>
                <a:spcPts val="0"/>
              </a:spcBef>
              <a:spcAft>
                <a:spcPts val="0"/>
              </a:spcAft>
              <a:buSzPts val="1800"/>
              <a:buChar char="●"/>
            </a:pPr>
            <a:r>
              <a:rPr lang="en"/>
              <a:t>Test Endogeneity/Heteroscedasticity</a:t>
            </a:r>
            <a:endParaRPr/>
          </a:p>
          <a:p>
            <a:pPr indent="-342900" lvl="0" marL="1371600" rtl="0">
              <a:lnSpc>
                <a:spcPct val="100000"/>
              </a:lnSpc>
              <a:spcBef>
                <a:spcPts val="0"/>
              </a:spcBef>
              <a:spcAft>
                <a:spcPts val="0"/>
              </a:spcAft>
              <a:buSzPts val="1800"/>
              <a:buChar char="●"/>
            </a:pPr>
            <a:r>
              <a:rPr lang="en"/>
              <a:t>Interpretation</a:t>
            </a:r>
            <a:endParaRPr/>
          </a:p>
          <a:p>
            <a:pPr indent="0" lvl="0" marL="457200" rtl="0">
              <a:lnSpc>
                <a:spcPct val="100000"/>
              </a:lnSpc>
              <a:spcBef>
                <a:spcPts val="0"/>
              </a:spcBef>
              <a:spcAft>
                <a:spcPts val="0"/>
              </a:spcAft>
              <a:buNone/>
            </a:pPr>
            <a:r>
              <a:t/>
            </a:r>
            <a:endParaRPr/>
          </a:p>
          <a:p>
            <a:pPr indent="-342900" lvl="0" marL="457200" rtl="0">
              <a:lnSpc>
                <a:spcPct val="100000"/>
              </a:lnSpc>
              <a:spcBef>
                <a:spcPts val="0"/>
              </a:spcBef>
              <a:spcAft>
                <a:spcPts val="0"/>
              </a:spcAft>
              <a:buSzPts val="1800"/>
              <a:buAutoNum type="arabicPeriod"/>
            </a:pPr>
            <a:r>
              <a:rPr b="1" lang="en" u="sng"/>
              <a:t>Return Model---&gt;Logit/Probit</a:t>
            </a:r>
            <a:endParaRPr b="1" u="sng"/>
          </a:p>
          <a:p>
            <a:pPr indent="-342900" lvl="0" marL="914400" rtl="0">
              <a:lnSpc>
                <a:spcPct val="100000"/>
              </a:lnSpc>
              <a:spcBef>
                <a:spcPts val="0"/>
              </a:spcBef>
              <a:spcAft>
                <a:spcPts val="0"/>
              </a:spcAft>
              <a:buSzPts val="1800"/>
              <a:buChar char="●"/>
            </a:pPr>
            <a:r>
              <a:rPr lang="en"/>
              <a:t>Comparison</a:t>
            </a:r>
            <a:endParaRPr/>
          </a:p>
          <a:p>
            <a:pPr indent="-342900" lvl="0" marL="914400" rtl="0">
              <a:lnSpc>
                <a:spcPct val="100000"/>
              </a:lnSpc>
              <a:spcBef>
                <a:spcPts val="0"/>
              </a:spcBef>
              <a:spcAft>
                <a:spcPts val="0"/>
              </a:spcAft>
              <a:buSzPts val="1800"/>
              <a:buChar char="●"/>
            </a:pPr>
            <a:r>
              <a:rPr lang="en"/>
              <a:t>Test Endogeneity/Heteroscedasticity</a:t>
            </a:r>
            <a:endParaRPr/>
          </a:p>
          <a:p>
            <a:pPr indent="-342900" lvl="0" marL="914400" rtl="0">
              <a:lnSpc>
                <a:spcPct val="100000"/>
              </a:lnSpc>
              <a:spcBef>
                <a:spcPts val="0"/>
              </a:spcBef>
              <a:spcAft>
                <a:spcPts val="0"/>
              </a:spcAft>
              <a:buSzPts val="1800"/>
              <a:buChar char="●"/>
            </a:pPr>
            <a:r>
              <a:rPr lang="en"/>
              <a:t>Interpretation</a:t>
            </a:r>
            <a:endParaRPr/>
          </a:p>
          <a:p>
            <a:pPr indent="0" lvl="0" marL="0" rtl="0">
              <a:lnSpc>
                <a:spcPct val="100000"/>
              </a:lnSpc>
              <a:spcBef>
                <a:spcPts val="0"/>
              </a:spcBef>
              <a:spcAft>
                <a:spcPts val="0"/>
              </a:spcAft>
              <a:buNone/>
            </a:pPr>
            <a:r>
              <a:t/>
            </a:r>
            <a:endParaRPr/>
          </a:p>
          <a:p>
            <a:pPr indent="-342900" lvl="0" marL="457200" rtl="0">
              <a:lnSpc>
                <a:spcPct val="100000"/>
              </a:lnSpc>
              <a:spcBef>
                <a:spcPts val="0"/>
              </a:spcBef>
              <a:spcAft>
                <a:spcPts val="0"/>
              </a:spcAft>
              <a:buSzPts val="1800"/>
              <a:buAutoNum type="arabicPeriod"/>
            </a:pPr>
            <a:r>
              <a:rPr lang="en"/>
              <a:t>Recommendation and limitation.</a:t>
            </a:r>
            <a:endParaRPr/>
          </a:p>
          <a:p>
            <a:pPr indent="0" lvl="0" marL="0" rtl="0">
              <a:lnSpc>
                <a:spcPct val="100000"/>
              </a:lnSpc>
              <a:spcBef>
                <a:spcPts val="0"/>
              </a:spcBef>
              <a:spcAft>
                <a:spcPts val="0"/>
              </a:spcAft>
              <a:buNone/>
            </a:pPr>
            <a:r>
              <a:t/>
            </a:r>
            <a:endParaRPr sz="1400"/>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t>
            </a:r>
            <a:r>
              <a:rPr lang="en"/>
              <a:t>turn Model</a:t>
            </a:r>
            <a:endParaRPr/>
          </a:p>
          <a:p>
            <a:pPr indent="0" lvl="0" marL="0" rtl="0">
              <a:spcBef>
                <a:spcPts val="0"/>
              </a:spcBef>
              <a:spcAft>
                <a:spcPts val="0"/>
              </a:spcAft>
              <a:buNone/>
            </a:pPr>
            <a:r>
              <a:t/>
            </a:r>
            <a:endParaRPr/>
          </a:p>
        </p:txBody>
      </p:sp>
      <p:graphicFrame>
        <p:nvGraphicFramePr>
          <p:cNvPr id="244" name="Shape 244"/>
          <p:cNvGraphicFramePr/>
          <p:nvPr/>
        </p:nvGraphicFramePr>
        <p:xfrm>
          <a:off x="3822000" y="880875"/>
          <a:ext cx="3000000" cy="3000000"/>
        </p:xfrm>
        <a:graphic>
          <a:graphicData uri="http://schemas.openxmlformats.org/drawingml/2006/table">
            <a:tbl>
              <a:tblPr>
                <a:noFill/>
                <a:tableStyleId>{94115193-D843-494B-B295-945479D88636}</a:tableStyleId>
              </a:tblPr>
              <a:tblGrid>
                <a:gridCol w="382850"/>
                <a:gridCol w="2208350"/>
                <a:gridCol w="1186650"/>
              </a:tblGrid>
              <a:tr h="176075">
                <a:tc>
                  <a:txBody>
                    <a:bodyPr>
                      <a:noAutofit/>
                    </a:bodyPr>
                    <a:lstStyle/>
                    <a:p>
                      <a:pPr indent="0" lvl="0" marL="0" rtl="0">
                        <a:spcBef>
                          <a:spcPts val="0"/>
                        </a:spcBef>
                        <a:spcAft>
                          <a:spcPts val="0"/>
                        </a:spcAft>
                        <a:buNone/>
                      </a:pPr>
                      <a:r>
                        <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Dependent Variable</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spcBef>
                          <a:spcPts val="0"/>
                        </a:spcBef>
                        <a:spcAft>
                          <a:spcPts val="0"/>
                        </a:spcAft>
                        <a:buNone/>
                      </a:pPr>
                      <a:r>
                        <a:rPr lang="en" sz="1100"/>
                        <a:t>Variable Type</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r>
              <a:tr h="288775">
                <a:tc>
                  <a:txBody>
                    <a:bodyPr>
                      <a:noAutofit/>
                    </a:bodyPr>
                    <a:lstStyle/>
                    <a:p>
                      <a:pPr indent="0" lvl="0" marL="0" marR="0" rtl="0" algn="l">
                        <a:lnSpc>
                          <a:spcPct val="100000"/>
                        </a:lnSpc>
                        <a:spcBef>
                          <a:spcPts val="0"/>
                        </a:spcBef>
                        <a:spcAft>
                          <a:spcPts val="0"/>
                        </a:spcAft>
                        <a:buNone/>
                      </a:pPr>
                      <a:r>
                        <a:rPr lang="en" sz="1100"/>
                        <a:t>1</a:t>
                      </a:r>
                      <a:endParaRPr sz="1100"/>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marR="0" rtl="0" algn="l">
                        <a:lnSpc>
                          <a:spcPct val="100000"/>
                        </a:lnSpc>
                        <a:spcBef>
                          <a:spcPts val="0"/>
                        </a:spcBef>
                        <a:spcAft>
                          <a:spcPts val="0"/>
                        </a:spcAft>
                        <a:buNone/>
                      </a:pPr>
                      <a:r>
                        <a:rPr lang="en" sz="1100"/>
                        <a:t>Return</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Binary</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graphicFrame>
        <p:nvGraphicFramePr>
          <p:cNvPr id="245" name="Shape 245"/>
          <p:cNvGraphicFramePr/>
          <p:nvPr/>
        </p:nvGraphicFramePr>
        <p:xfrm>
          <a:off x="3822000" y="1728350"/>
          <a:ext cx="3000000" cy="3000000"/>
        </p:xfrm>
        <a:graphic>
          <a:graphicData uri="http://schemas.openxmlformats.org/drawingml/2006/table">
            <a:tbl>
              <a:tblPr>
                <a:noFill/>
                <a:tableStyleId>{94115193-D843-494B-B295-945479D88636}</a:tableStyleId>
              </a:tblPr>
              <a:tblGrid>
                <a:gridCol w="382850"/>
                <a:gridCol w="2215075"/>
                <a:gridCol w="1194575"/>
              </a:tblGrid>
              <a:tr h="238850">
                <a:tc>
                  <a:txBody>
                    <a:bodyPr>
                      <a:noAutofit/>
                    </a:bodyPr>
                    <a:lstStyle/>
                    <a:p>
                      <a:pPr indent="0" lvl="0" marL="0" rtl="0">
                        <a:spcBef>
                          <a:spcPts val="0"/>
                        </a:spcBef>
                        <a:spcAft>
                          <a:spcPts val="0"/>
                        </a:spcAft>
                        <a:buNone/>
                      </a:pPr>
                      <a:r>
                        <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spcBef>
                          <a:spcPts val="0"/>
                        </a:spcBef>
                        <a:spcAft>
                          <a:spcPts val="0"/>
                        </a:spcAft>
                        <a:buNone/>
                      </a:pPr>
                      <a:r>
                        <a:rPr lang="en" sz="1100"/>
                        <a:t>Independent Variable</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lgn="ctr">
                        <a:spcBef>
                          <a:spcPts val="0"/>
                        </a:spcBef>
                        <a:spcAft>
                          <a:spcPts val="0"/>
                        </a:spcAft>
                        <a:buNone/>
                      </a:pPr>
                      <a:r>
                        <a:rPr lang="en" sz="1100"/>
                        <a:t>Variable Type</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r>
              <a:tr h="228625">
                <a:tc>
                  <a:txBody>
                    <a:bodyPr>
                      <a:noAutofit/>
                    </a:bodyPr>
                    <a:lstStyle/>
                    <a:p>
                      <a:pPr indent="0" lvl="0" marL="0" rtl="0">
                        <a:spcBef>
                          <a:spcPts val="0"/>
                        </a:spcBef>
                        <a:spcAft>
                          <a:spcPts val="0"/>
                        </a:spcAft>
                        <a:buNone/>
                      </a:pPr>
                      <a:r>
                        <a:rPr lang="en" sz="1100"/>
                        <a:t>1</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dk1"/>
                    </a:solidFill>
                  </a:tcPr>
                </a:tc>
                <a:tc>
                  <a:txBody>
                    <a:bodyPr>
                      <a:noAutofit/>
                    </a:bodyPr>
                    <a:lstStyle/>
                    <a:p>
                      <a:pPr indent="0" lvl="0" marL="0" rtl="0">
                        <a:spcBef>
                          <a:spcPts val="0"/>
                        </a:spcBef>
                        <a:spcAft>
                          <a:spcPts val="0"/>
                        </a:spcAft>
                        <a:buNone/>
                      </a:pPr>
                      <a:r>
                        <a:rPr lang="en" sz="1100"/>
                        <a:t>BOPS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dk1"/>
                    </a:solidFill>
                  </a:tcPr>
                </a:tc>
                <a:tc>
                  <a:txBody>
                    <a:bodyPr>
                      <a:noAutofit/>
                    </a:bodyPr>
                    <a:lstStyle/>
                    <a:p>
                      <a:pPr indent="0" lvl="0" marL="0" rtl="0">
                        <a:spcBef>
                          <a:spcPts val="0"/>
                        </a:spcBef>
                        <a:spcAft>
                          <a:spcPts val="0"/>
                        </a:spcAft>
                        <a:buNone/>
                      </a:pPr>
                      <a:r>
                        <a:rPr lang="en" sz="1100"/>
                        <a:t>Binary</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dk1"/>
                    </a:solidFill>
                  </a:tcPr>
                </a:tc>
              </a:tr>
              <a:tr h="295300">
                <a:tc>
                  <a:txBody>
                    <a:bodyPr>
                      <a:noAutofit/>
                    </a:bodyPr>
                    <a:lstStyle/>
                    <a:p>
                      <a:pPr indent="0" lvl="0" marL="0" rtl="0">
                        <a:spcBef>
                          <a:spcPts val="0"/>
                        </a:spcBef>
                        <a:spcAft>
                          <a:spcPts val="0"/>
                        </a:spcAft>
                        <a:buNone/>
                      </a:pPr>
                      <a:r>
                        <a:rPr lang="en" sz="1100"/>
                        <a:t>2</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Log Net Purchase Amount</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295300">
                <a:tc>
                  <a:txBody>
                    <a:bodyPr>
                      <a:noAutofit/>
                    </a:bodyPr>
                    <a:lstStyle/>
                    <a:p>
                      <a:pPr indent="0" lvl="0" marL="0" rtl="0">
                        <a:spcBef>
                          <a:spcPts val="0"/>
                        </a:spcBef>
                        <a:spcAft>
                          <a:spcPts val="0"/>
                        </a:spcAft>
                        <a:buNone/>
                      </a:pPr>
                      <a:r>
                        <a:rPr lang="en" sz="1100"/>
                        <a:t>3</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Income</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269600">
                <a:tc>
                  <a:txBody>
                    <a:bodyPr>
                      <a:noAutofit/>
                    </a:bodyPr>
                    <a:lstStyle/>
                    <a:p>
                      <a:pPr indent="0" lvl="0" marL="0" rtl="0">
                        <a:spcBef>
                          <a:spcPts val="0"/>
                        </a:spcBef>
                        <a:spcAft>
                          <a:spcPts val="0"/>
                        </a:spcAft>
                        <a:buNone/>
                      </a:pPr>
                      <a:r>
                        <a:rPr lang="en" sz="1100"/>
                        <a:t>4</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Gender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Binary</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208125">
                <a:tc>
                  <a:txBody>
                    <a:bodyPr>
                      <a:noAutofit/>
                    </a:bodyPr>
                    <a:lstStyle/>
                    <a:p>
                      <a:pPr indent="0" lvl="0" marL="0" rtl="0">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Age</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290100">
                <a:tc>
                  <a:txBody>
                    <a:bodyPr>
                      <a:noAutofit/>
                    </a:bodyPr>
                    <a:lstStyle/>
                    <a:p>
                      <a:pPr indent="0" lvl="0" marL="0" rtl="0">
                        <a:spcBef>
                          <a:spcPts val="0"/>
                        </a:spcBef>
                        <a:spcAft>
                          <a:spcPts val="0"/>
                        </a:spcAft>
                        <a:buNone/>
                      </a:pPr>
                      <a:r>
                        <a:rPr lang="en" sz="1100"/>
                        <a:t>6</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Store Number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10575">
                <a:tc>
                  <a:txBody>
                    <a:bodyPr>
                      <a:noAutofit/>
                    </a:bodyPr>
                    <a:lstStyle/>
                    <a:p>
                      <a:pPr indent="0" lvl="0" marL="0" rtl="0">
                        <a:spcBef>
                          <a:spcPts val="0"/>
                        </a:spcBef>
                        <a:spcAft>
                          <a:spcPts val="0"/>
                        </a:spcAft>
                        <a:buNone/>
                      </a:pPr>
                      <a:r>
                        <a:rPr lang="en" sz="1100"/>
                        <a:t>7</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Month</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20825">
                <a:tc>
                  <a:txBody>
                    <a:bodyPr>
                      <a:noAutofit/>
                    </a:bodyPr>
                    <a:lstStyle/>
                    <a:p>
                      <a:pPr indent="0" lvl="0" marL="0" marR="0" rtl="0" algn="l">
                        <a:lnSpc>
                          <a:spcPct val="100000"/>
                        </a:lnSpc>
                        <a:spcBef>
                          <a:spcPts val="0"/>
                        </a:spcBef>
                        <a:spcAft>
                          <a:spcPts val="0"/>
                        </a:spcAft>
                        <a:buNone/>
                      </a:pPr>
                      <a:r>
                        <a:rPr lang="en" sz="1100"/>
                        <a:t>8</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Summary (Categories)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
        <p:nvSpPr>
          <p:cNvPr id="246" name="Shape 2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47" name="Shape 247"/>
          <p:cNvSpPr/>
          <p:nvPr/>
        </p:nvSpPr>
        <p:spPr>
          <a:xfrm>
            <a:off x="7755725" y="2132600"/>
            <a:ext cx="294900" cy="247800"/>
          </a:xfrm>
          <a:prstGeom prst="left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nvSpPr>
        <p:spPr>
          <a:xfrm>
            <a:off x="7611650" y="1913875"/>
            <a:ext cx="1864800" cy="8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000FF"/>
                </a:solidFill>
              </a:rPr>
              <a:t>Key </a:t>
            </a:r>
            <a:endParaRPr b="1" sz="1600">
              <a:solidFill>
                <a:srgbClr val="0000FF"/>
              </a:solidFill>
            </a:endParaRPr>
          </a:p>
          <a:p>
            <a:pPr indent="0" lvl="0" marL="0" algn="ctr">
              <a:spcBef>
                <a:spcPts val="0"/>
              </a:spcBef>
              <a:spcAft>
                <a:spcPts val="0"/>
              </a:spcAft>
              <a:buNone/>
            </a:pPr>
            <a:r>
              <a:rPr b="1" lang="en" sz="1600">
                <a:solidFill>
                  <a:srgbClr val="0000FF"/>
                </a:solidFill>
              </a:rPr>
              <a:t>Variable</a:t>
            </a:r>
            <a:endParaRPr b="1" sz="1600">
              <a:solidFill>
                <a:srgbClr val="0000FF"/>
              </a:solidFill>
            </a:endParaRPr>
          </a:p>
        </p:txBody>
      </p:sp>
      <p:sp>
        <p:nvSpPr>
          <p:cNvPr id="249" name="Shape 249"/>
          <p:cNvSpPr txBox="1"/>
          <p:nvPr/>
        </p:nvSpPr>
        <p:spPr>
          <a:xfrm>
            <a:off x="437575" y="1089550"/>
            <a:ext cx="2908800" cy="35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Goal:</a:t>
            </a:r>
            <a:endParaRPr b="1" sz="1800">
              <a:solidFill>
                <a:schemeClr val="dk2"/>
              </a:solidFill>
            </a:endParaRPr>
          </a:p>
          <a:p>
            <a:pPr indent="0" lvl="0" marL="0" rtl="0" algn="ctr">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lgn="ctr">
              <a:spcBef>
                <a:spcPts val="0"/>
              </a:spcBef>
              <a:spcAft>
                <a:spcPts val="0"/>
              </a:spcAft>
              <a:buNone/>
            </a:pPr>
            <a:r>
              <a:rPr lang="en" sz="1800">
                <a:solidFill>
                  <a:schemeClr val="dk2"/>
                </a:solidFill>
                <a:latin typeface="Open Sans"/>
                <a:ea typeface="Open Sans"/>
                <a:cs typeface="Open Sans"/>
                <a:sym typeface="Open Sans"/>
              </a:rPr>
              <a:t>To evaluate the impact of BOPS policy on return</a:t>
            </a:r>
            <a:endParaRPr sz="1800">
              <a:solidFill>
                <a:schemeClr val="dk2"/>
              </a:solidFill>
            </a:endParaRPr>
          </a:p>
          <a:p>
            <a:pPr indent="0" lvl="0" marL="0" rt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64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Logit Ratio</a:t>
            </a:r>
            <a:endParaRPr/>
          </a:p>
          <a:p>
            <a:pPr indent="0" lvl="0" marL="0" rtl="0">
              <a:spcBef>
                <a:spcPts val="0"/>
              </a:spcBef>
              <a:spcAft>
                <a:spcPts val="0"/>
              </a:spcAft>
              <a:buNone/>
            </a:pPr>
            <a:r>
              <a:t/>
            </a:r>
            <a:endParaRPr/>
          </a:p>
        </p:txBody>
      </p:sp>
      <p:graphicFrame>
        <p:nvGraphicFramePr>
          <p:cNvPr id="255" name="Shape 255"/>
          <p:cNvGraphicFramePr/>
          <p:nvPr/>
        </p:nvGraphicFramePr>
        <p:xfrm>
          <a:off x="1037400" y="1118300"/>
          <a:ext cx="3000000" cy="3000000"/>
        </p:xfrm>
        <a:graphic>
          <a:graphicData uri="http://schemas.openxmlformats.org/drawingml/2006/table">
            <a:tbl>
              <a:tblPr>
                <a:noFill/>
                <a:tableStyleId>{94115193-D843-494B-B295-945479D88636}</a:tableStyleId>
              </a:tblPr>
              <a:tblGrid>
                <a:gridCol w="1089975"/>
                <a:gridCol w="1284100"/>
                <a:gridCol w="2106025"/>
                <a:gridCol w="2753375"/>
              </a:tblGrid>
              <a:tr h="510625">
                <a:tc>
                  <a:txBody>
                    <a:bodyPr>
                      <a:noAutofit/>
                    </a:bodyPr>
                    <a:lstStyle/>
                    <a:p>
                      <a:pPr indent="0" lvl="0" marL="0" rtl="0" algn="ctr">
                        <a:spcBef>
                          <a:spcPts val="0"/>
                        </a:spcBef>
                        <a:spcAft>
                          <a:spcPts val="0"/>
                        </a:spcAft>
                        <a:buNone/>
                      </a:pPr>
                      <a:r>
                        <a:rPr lang="en"/>
                        <a:t>Return</a:t>
                      </a:r>
                      <a:endParaRPr/>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a:t>Count</a:t>
                      </a:r>
                      <a:endParaRPr/>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algn="ctr">
                        <a:spcBef>
                          <a:spcPts val="0"/>
                        </a:spcBef>
                        <a:spcAft>
                          <a:spcPts val="0"/>
                        </a:spcAft>
                        <a:buNone/>
                      </a:pPr>
                      <a:r>
                        <a:rPr lang="en"/>
                        <a:t>Number of </a:t>
                      </a:r>
                      <a:endParaRPr/>
                    </a:p>
                    <a:p>
                      <a:pPr indent="0" lvl="0" marL="0" rtl="0" algn="ctr">
                        <a:spcBef>
                          <a:spcPts val="0"/>
                        </a:spcBef>
                        <a:spcAft>
                          <a:spcPts val="0"/>
                        </a:spcAft>
                        <a:buNone/>
                      </a:pPr>
                      <a:r>
                        <a:rPr lang="en"/>
                        <a:t>Independent Variables </a:t>
                      </a:r>
                      <a:endParaRPr/>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lgn="ctr">
                        <a:spcBef>
                          <a:spcPts val="0"/>
                        </a:spcBef>
                        <a:spcAft>
                          <a:spcPts val="0"/>
                        </a:spcAft>
                        <a:buNone/>
                      </a:pPr>
                      <a:r>
                        <a:rPr lang="en"/>
                        <a:t>Ratio</a:t>
                      </a:r>
                      <a:endParaRPr/>
                    </a:p>
                  </a:txBody>
                  <a:tcPr marT="91425" marB="91425" marR="91425" marL="91425">
                    <a:lnB cap="flat" cmpd="sng" w="9525">
                      <a:solidFill>
                        <a:srgbClr val="9E9E9E"/>
                      </a:solidFill>
                      <a:prstDash val="solid"/>
                      <a:round/>
                      <a:headEnd len="med" w="med" type="none"/>
                      <a:tailEnd len="med" w="med" type="none"/>
                    </a:lnB>
                    <a:solidFill>
                      <a:srgbClr val="C9DAF8"/>
                    </a:solidFill>
                  </a:tcPr>
                </a:tc>
              </a:tr>
              <a:tr h="510625">
                <a:tc>
                  <a:txBody>
                    <a:bodyPr>
                      <a:noAutofit/>
                    </a:bodyPr>
                    <a:lstStyle/>
                    <a:p>
                      <a:pPr indent="0" lvl="0" marL="0" marR="0" rtl="0" algn="ctr">
                        <a:lnSpc>
                          <a:spcPct val="100000"/>
                        </a:lnSpc>
                        <a:spcBef>
                          <a:spcPts val="0"/>
                        </a:spcBef>
                        <a:spcAft>
                          <a:spcPts val="0"/>
                        </a:spcAft>
                        <a:buNone/>
                      </a:pPr>
                      <a:r>
                        <a:rPr lang="en"/>
                        <a:t>1 (Yes)</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marR="0" rtl="0" algn="ctr">
                        <a:lnSpc>
                          <a:spcPct val="100000"/>
                        </a:lnSpc>
                        <a:spcBef>
                          <a:spcPts val="0"/>
                        </a:spcBef>
                        <a:spcAft>
                          <a:spcPts val="0"/>
                        </a:spcAft>
                        <a:buNone/>
                      </a:pPr>
                      <a:r>
                        <a:rPr lang="en"/>
                        <a:t>156,060</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lang="en"/>
                        <a:t>156,060 / 8 =   19,508</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10625">
                <a:tc>
                  <a:txBody>
                    <a:bodyPr>
                      <a:noAutofit/>
                    </a:bodyPr>
                    <a:lstStyle/>
                    <a:p>
                      <a:pPr indent="0" lvl="0" marL="0" marR="0" rtl="0" algn="ctr">
                        <a:lnSpc>
                          <a:spcPct val="100000"/>
                        </a:lnSpc>
                        <a:spcBef>
                          <a:spcPts val="0"/>
                        </a:spcBef>
                        <a:spcAft>
                          <a:spcPts val="0"/>
                        </a:spcAft>
                        <a:buNone/>
                      </a:pPr>
                      <a:r>
                        <a:rPr lang="en"/>
                        <a:t>0 (No)</a:t>
                      </a:r>
                      <a:endParaRP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marR="0" rtl="0" algn="ctr">
                        <a:lnSpc>
                          <a:spcPct val="100000"/>
                        </a:lnSpc>
                        <a:spcBef>
                          <a:spcPts val="0"/>
                        </a:spcBef>
                        <a:spcAft>
                          <a:spcPts val="0"/>
                        </a:spcAft>
                        <a:buNone/>
                      </a:pPr>
                      <a:r>
                        <a:rPr lang="en"/>
                        <a:t>1,349,914</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lang="en"/>
                        <a:t>8</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lang="en"/>
                        <a:t>1,349,914 / 8 = 168,739</a:t>
                      </a:r>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pic>
        <p:nvPicPr>
          <p:cNvPr id="256" name="Shape 256"/>
          <p:cNvPicPr preferRelativeResize="0"/>
          <p:nvPr/>
        </p:nvPicPr>
        <p:blipFill rotWithShape="1">
          <a:blip r:embed="rId3">
            <a:alphaModFix/>
          </a:blip>
          <a:srcRect b="40668" l="55262" r="32863" t="52235"/>
          <a:stretch/>
        </p:blipFill>
        <p:spPr>
          <a:xfrm>
            <a:off x="1037400" y="3280575"/>
            <a:ext cx="3521851" cy="1183899"/>
          </a:xfrm>
          <a:prstGeom prst="rect">
            <a:avLst/>
          </a:prstGeom>
          <a:noFill/>
          <a:ln cap="flat" cmpd="sng" w="9525">
            <a:solidFill>
              <a:srgbClr val="000000"/>
            </a:solidFill>
            <a:prstDash val="solid"/>
            <a:round/>
            <a:headEnd len="med" w="med" type="none"/>
            <a:tailEnd len="med" w="med" type="none"/>
          </a:ln>
        </p:spPr>
      </p:pic>
      <p:sp>
        <p:nvSpPr>
          <p:cNvPr id="257" name="Shape 257"/>
          <p:cNvSpPr/>
          <p:nvPr/>
        </p:nvSpPr>
        <p:spPr>
          <a:xfrm rot="10800000">
            <a:off x="7620975" y="2990275"/>
            <a:ext cx="573900" cy="576900"/>
          </a:xfrm>
          <a:prstGeom prst="bentArrow">
            <a:avLst>
              <a:gd fmla="val 25000" name="adj1"/>
              <a:gd fmla="val 25000" name="adj2"/>
              <a:gd fmla="val 25000" name="adj3"/>
              <a:gd fmla="val 43750" name="adj4"/>
            </a:avLst>
          </a:prstGeom>
          <a:solidFill>
            <a:srgbClr val="6D9EE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txBox="1"/>
          <p:nvPr/>
        </p:nvSpPr>
        <p:spPr>
          <a:xfrm>
            <a:off x="5312725" y="2933600"/>
            <a:ext cx="2228700" cy="847200"/>
          </a:xfrm>
          <a:prstGeom prst="rect">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Satisfy the minimum 10:1 ratio requirement</a:t>
            </a:r>
            <a:endParaRPr b="1"/>
          </a:p>
        </p:txBody>
      </p:sp>
      <p:sp>
        <p:nvSpPr>
          <p:cNvPr id="259" name="Shape 2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Shape 264"/>
          <p:cNvPicPr preferRelativeResize="0"/>
          <p:nvPr/>
        </p:nvPicPr>
        <p:blipFill rotWithShape="1">
          <a:blip r:embed="rId3">
            <a:alphaModFix/>
          </a:blip>
          <a:srcRect b="34884" l="52223" r="10342" t="16931"/>
          <a:stretch/>
        </p:blipFill>
        <p:spPr>
          <a:xfrm>
            <a:off x="187375" y="892875"/>
            <a:ext cx="4794974" cy="3952001"/>
          </a:xfrm>
          <a:prstGeom prst="rect">
            <a:avLst/>
          </a:prstGeom>
          <a:noFill/>
          <a:ln>
            <a:noFill/>
          </a:ln>
        </p:spPr>
      </p:pic>
      <p:pic>
        <p:nvPicPr>
          <p:cNvPr id="265" name="Shape 265"/>
          <p:cNvPicPr preferRelativeResize="0"/>
          <p:nvPr/>
        </p:nvPicPr>
        <p:blipFill rotWithShape="1">
          <a:blip r:embed="rId4">
            <a:alphaModFix/>
          </a:blip>
          <a:srcRect b="12886" l="52132" r="1849" t="73768"/>
          <a:stretch/>
        </p:blipFill>
        <p:spPr>
          <a:xfrm>
            <a:off x="4734163" y="1426225"/>
            <a:ext cx="4336882" cy="707400"/>
          </a:xfrm>
          <a:prstGeom prst="rect">
            <a:avLst/>
          </a:prstGeom>
          <a:noFill/>
          <a:ln>
            <a:noFill/>
          </a:ln>
        </p:spPr>
      </p:pic>
      <p:pic>
        <p:nvPicPr>
          <p:cNvPr id="266" name="Shape 266"/>
          <p:cNvPicPr preferRelativeResize="0"/>
          <p:nvPr/>
        </p:nvPicPr>
        <p:blipFill rotWithShape="1">
          <a:blip r:embed="rId4">
            <a:alphaModFix/>
          </a:blip>
          <a:srcRect b="26336" l="52133" r="11369" t="37700"/>
          <a:stretch/>
        </p:blipFill>
        <p:spPr>
          <a:xfrm>
            <a:off x="4972800" y="2204410"/>
            <a:ext cx="4048349" cy="2708289"/>
          </a:xfrm>
          <a:prstGeom prst="rect">
            <a:avLst/>
          </a:prstGeom>
          <a:noFill/>
          <a:ln>
            <a:noFill/>
          </a:ln>
        </p:spPr>
      </p:pic>
      <p:sp>
        <p:nvSpPr>
          <p:cNvPr id="267" name="Shape 267"/>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Final Logit Model</a:t>
            </a:r>
            <a:endParaRPr/>
          </a:p>
        </p:txBody>
      </p:sp>
      <p:sp>
        <p:nvSpPr>
          <p:cNvPr id="268" name="Shape 268"/>
          <p:cNvSpPr/>
          <p:nvPr/>
        </p:nvSpPr>
        <p:spPr>
          <a:xfrm>
            <a:off x="4734175" y="1835125"/>
            <a:ext cx="4336800" cy="2985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187375" y="3300125"/>
            <a:ext cx="4614000" cy="129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281850" y="13027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OLS Model </a:t>
            </a:r>
            <a:endParaRPr/>
          </a:p>
        </p:txBody>
      </p:sp>
      <p:sp>
        <p:nvSpPr>
          <p:cNvPr id="276" name="Shape 2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77" name="Shape 277"/>
          <p:cNvPicPr preferRelativeResize="0"/>
          <p:nvPr/>
        </p:nvPicPr>
        <p:blipFill rotWithShape="1">
          <a:blip r:embed="rId3">
            <a:alphaModFix/>
          </a:blip>
          <a:srcRect b="37442" l="38584" r="24714" t="14454"/>
          <a:stretch/>
        </p:blipFill>
        <p:spPr>
          <a:xfrm>
            <a:off x="205650" y="1002250"/>
            <a:ext cx="4703875" cy="3812600"/>
          </a:xfrm>
          <a:prstGeom prst="rect">
            <a:avLst/>
          </a:prstGeom>
          <a:noFill/>
          <a:ln>
            <a:noFill/>
          </a:ln>
        </p:spPr>
      </p:pic>
      <p:pic>
        <p:nvPicPr>
          <p:cNvPr id="278" name="Shape 278"/>
          <p:cNvPicPr preferRelativeResize="0"/>
          <p:nvPr/>
        </p:nvPicPr>
        <p:blipFill rotWithShape="1">
          <a:blip r:embed="rId4">
            <a:alphaModFix/>
          </a:blip>
          <a:srcRect b="14421" l="38326" r="25864" t="56980"/>
          <a:stretch/>
        </p:blipFill>
        <p:spPr>
          <a:xfrm>
            <a:off x="4783825" y="2556250"/>
            <a:ext cx="4310573" cy="2183174"/>
          </a:xfrm>
          <a:prstGeom prst="rect">
            <a:avLst/>
          </a:prstGeom>
          <a:noFill/>
          <a:ln>
            <a:noFill/>
          </a:ln>
        </p:spPr>
      </p:pic>
      <p:pic>
        <p:nvPicPr>
          <p:cNvPr id="279" name="Shape 279"/>
          <p:cNvPicPr preferRelativeResize="0"/>
          <p:nvPr/>
        </p:nvPicPr>
        <p:blipFill rotWithShape="1">
          <a:blip r:embed="rId5">
            <a:alphaModFix/>
          </a:blip>
          <a:srcRect b="12909" l="38504" r="39273" t="81605"/>
          <a:stretch/>
        </p:blipFill>
        <p:spPr>
          <a:xfrm>
            <a:off x="4972225" y="1594375"/>
            <a:ext cx="3933787" cy="546151"/>
          </a:xfrm>
          <a:prstGeom prst="rect">
            <a:avLst/>
          </a:prstGeom>
          <a:noFill/>
          <a:ln cap="flat" cmpd="sng" w="38100">
            <a:solidFill>
              <a:srgbClr val="FF0000"/>
            </a:solidFill>
            <a:prstDash val="solid"/>
            <a:round/>
            <a:headEnd len="med" w="med" type="none"/>
            <a:tailEnd len="med" w="med" type="none"/>
          </a:ln>
        </p:spPr>
      </p:pic>
      <p:sp>
        <p:nvSpPr>
          <p:cNvPr id="280" name="Shape 280"/>
          <p:cNvSpPr/>
          <p:nvPr/>
        </p:nvSpPr>
        <p:spPr>
          <a:xfrm>
            <a:off x="201100" y="3253350"/>
            <a:ext cx="4540500" cy="1773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Shape 285"/>
          <p:cNvPicPr preferRelativeResize="0"/>
          <p:nvPr/>
        </p:nvPicPr>
        <p:blipFill rotWithShape="1">
          <a:blip r:embed="rId3">
            <a:alphaModFix/>
          </a:blip>
          <a:srcRect b="22695" l="32279" r="5368" t="37035"/>
          <a:stretch/>
        </p:blipFill>
        <p:spPr>
          <a:xfrm>
            <a:off x="235137" y="1218126"/>
            <a:ext cx="8673725" cy="3150800"/>
          </a:xfrm>
          <a:prstGeom prst="rect">
            <a:avLst/>
          </a:prstGeom>
          <a:noFill/>
          <a:ln>
            <a:noFill/>
          </a:ln>
        </p:spPr>
      </p:pic>
      <p:sp>
        <p:nvSpPr>
          <p:cNvPr id="286" name="Shape 286"/>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a:t>
            </a:r>
            <a:r>
              <a:rPr lang="en"/>
              <a:t>Correlation and VIF</a:t>
            </a:r>
            <a:endParaRPr/>
          </a:p>
        </p:txBody>
      </p:sp>
      <p:sp>
        <p:nvSpPr>
          <p:cNvPr id="287" name="Shape 287"/>
          <p:cNvSpPr/>
          <p:nvPr/>
        </p:nvSpPr>
        <p:spPr>
          <a:xfrm>
            <a:off x="3121975" y="3764075"/>
            <a:ext cx="517200" cy="387900"/>
          </a:xfrm>
          <a:prstGeom prst="rightArrow">
            <a:avLst>
              <a:gd fmla="val 50000" name="adj1"/>
              <a:gd fmla="val 50000" name="adj2"/>
            </a:avLst>
          </a:prstGeom>
          <a:solidFill>
            <a:srgbClr val="6D9EE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txBox="1"/>
          <p:nvPr/>
        </p:nvSpPr>
        <p:spPr>
          <a:xfrm>
            <a:off x="3874900" y="3490475"/>
            <a:ext cx="2049600" cy="935100"/>
          </a:xfrm>
          <a:prstGeom prst="rect">
            <a:avLst/>
          </a:prstGeom>
          <a:no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0000FF"/>
                </a:solidFill>
              </a:rPr>
              <a:t>No multicollinearity in the model</a:t>
            </a:r>
            <a:endParaRPr b="1" sz="1800">
              <a:solidFill>
                <a:srgbClr val="0000FF"/>
              </a:solidFill>
            </a:endParaRPr>
          </a:p>
        </p:txBody>
      </p:sp>
      <p:sp>
        <p:nvSpPr>
          <p:cNvPr id="289" name="Shape 2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0" name="Shape 290"/>
          <p:cNvSpPr/>
          <p:nvPr/>
        </p:nvSpPr>
        <p:spPr>
          <a:xfrm>
            <a:off x="2314175" y="3416425"/>
            <a:ext cx="670500" cy="1009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235500" y="1402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a:t>
            </a:r>
            <a:r>
              <a:rPr lang="en"/>
              <a:t> Test Endogeneity using OLS model</a:t>
            </a:r>
            <a:endParaRPr/>
          </a:p>
          <a:p>
            <a:pPr indent="0" lvl="0" marL="0" rtl="0">
              <a:spcBef>
                <a:spcPts val="0"/>
              </a:spcBef>
              <a:spcAft>
                <a:spcPts val="0"/>
              </a:spcAft>
              <a:buNone/>
            </a:pPr>
            <a:r>
              <a:t/>
            </a:r>
            <a:endParaRPr/>
          </a:p>
        </p:txBody>
      </p:sp>
      <p:sp>
        <p:nvSpPr>
          <p:cNvPr id="296" name="Shape 296"/>
          <p:cNvSpPr txBox="1"/>
          <p:nvPr/>
        </p:nvSpPr>
        <p:spPr>
          <a:xfrm>
            <a:off x="2291850" y="951750"/>
            <a:ext cx="4963500" cy="44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t>Potential IVs: </a:t>
            </a:r>
            <a:r>
              <a:rPr b="1" lang="en" sz="1800"/>
              <a:t>Child &amp; L</a:t>
            </a:r>
            <a:r>
              <a:rPr b="1" lang="en" sz="1800"/>
              <a:t>ength of Residence</a:t>
            </a:r>
            <a:endParaRPr b="1" sz="1800"/>
          </a:p>
        </p:txBody>
      </p:sp>
      <p:sp>
        <p:nvSpPr>
          <p:cNvPr id="297" name="Shape 2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98" name="Shape 298"/>
          <p:cNvPicPr preferRelativeResize="0"/>
          <p:nvPr/>
        </p:nvPicPr>
        <p:blipFill rotWithShape="1">
          <a:blip r:embed="rId3">
            <a:alphaModFix/>
          </a:blip>
          <a:srcRect b="31090" l="33292" r="39030" t="52068"/>
          <a:stretch/>
        </p:blipFill>
        <p:spPr>
          <a:xfrm>
            <a:off x="2294362" y="1573650"/>
            <a:ext cx="4555277" cy="1559250"/>
          </a:xfrm>
          <a:prstGeom prst="rect">
            <a:avLst/>
          </a:prstGeom>
          <a:noFill/>
          <a:ln>
            <a:noFill/>
          </a:ln>
        </p:spPr>
      </p:pic>
      <p:pic>
        <p:nvPicPr>
          <p:cNvPr id="299" name="Shape 299"/>
          <p:cNvPicPr preferRelativeResize="0"/>
          <p:nvPr/>
        </p:nvPicPr>
        <p:blipFill rotWithShape="1">
          <a:blip r:embed="rId4">
            <a:alphaModFix/>
          </a:blip>
          <a:srcRect b="24847" l="45789" r="24422" t="65121"/>
          <a:stretch/>
        </p:blipFill>
        <p:spPr>
          <a:xfrm>
            <a:off x="797775" y="3482600"/>
            <a:ext cx="4777800" cy="905000"/>
          </a:xfrm>
          <a:prstGeom prst="rect">
            <a:avLst/>
          </a:prstGeom>
          <a:noFill/>
          <a:ln cap="flat" cmpd="sng" w="19050">
            <a:solidFill>
              <a:srgbClr val="FF0000"/>
            </a:solidFill>
            <a:prstDash val="solid"/>
            <a:round/>
            <a:headEnd len="med" w="med" type="none"/>
            <a:tailEnd len="med" w="med" type="none"/>
          </a:ln>
        </p:spPr>
      </p:pic>
      <p:sp>
        <p:nvSpPr>
          <p:cNvPr id="300" name="Shape 300"/>
          <p:cNvSpPr txBox="1"/>
          <p:nvPr/>
        </p:nvSpPr>
        <p:spPr>
          <a:xfrm>
            <a:off x="5845925" y="3482550"/>
            <a:ext cx="2984700" cy="9051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
              <a:t>Relevant IVs</a:t>
            </a:r>
            <a:endParaRPr/>
          </a:p>
          <a:p>
            <a:pPr indent="-317500" lvl="0" marL="457200" rtl="0">
              <a:lnSpc>
                <a:spcPct val="115000"/>
              </a:lnSpc>
              <a:spcBef>
                <a:spcPts val="0"/>
              </a:spcBef>
              <a:spcAft>
                <a:spcPts val="0"/>
              </a:spcAft>
              <a:buSzPts val="1400"/>
              <a:buChar char="●"/>
            </a:pPr>
            <a:r>
              <a:rPr lang="en"/>
              <a:t>Failed on Sargan Test</a:t>
            </a:r>
            <a:endParaRPr/>
          </a:p>
          <a:p>
            <a:pPr indent="-317500" lvl="0" marL="457200" rtl="0">
              <a:lnSpc>
                <a:spcPct val="115000"/>
              </a:lnSpc>
              <a:spcBef>
                <a:spcPts val="0"/>
              </a:spcBef>
              <a:spcAft>
                <a:spcPts val="0"/>
              </a:spcAft>
              <a:buSzPts val="1400"/>
              <a:buChar char="●"/>
            </a:pPr>
            <a:r>
              <a:rPr lang="en"/>
              <a:t>Unable to use Hausman Test</a:t>
            </a:r>
            <a:endParaRPr/>
          </a:p>
        </p:txBody>
      </p:sp>
      <p:sp>
        <p:nvSpPr>
          <p:cNvPr id="301" name="Shape 301"/>
          <p:cNvSpPr/>
          <p:nvPr/>
        </p:nvSpPr>
        <p:spPr>
          <a:xfrm rot="10800000">
            <a:off x="7999350" y="4447600"/>
            <a:ext cx="473100" cy="447000"/>
          </a:xfrm>
          <a:prstGeom prst="bentArrow">
            <a:avLst>
              <a:gd fmla="val 25000" name="adj1"/>
              <a:gd fmla="val 25000" name="adj2"/>
              <a:gd fmla="val 25000" name="adj3"/>
              <a:gd fmla="val 43750" name="adj4"/>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txBox="1"/>
          <p:nvPr/>
        </p:nvSpPr>
        <p:spPr>
          <a:xfrm>
            <a:off x="3800875" y="4560700"/>
            <a:ext cx="4426200" cy="33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0000FF"/>
                </a:solidFill>
              </a:rPr>
              <a:t>We don’t have good IVs in the current dataset...</a:t>
            </a:r>
            <a:endParaRPr b="1">
              <a:solidFill>
                <a:srgbClr val="0000FF"/>
              </a:solidFill>
            </a:endParaRPr>
          </a:p>
        </p:txBody>
      </p:sp>
      <p:sp>
        <p:nvSpPr>
          <p:cNvPr id="303" name="Shape 303"/>
          <p:cNvSpPr/>
          <p:nvPr/>
        </p:nvSpPr>
        <p:spPr>
          <a:xfrm>
            <a:off x="2270325" y="2839525"/>
            <a:ext cx="4555200" cy="333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235500" y="1402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Endogeneity - Logit marginal vs OLS </a:t>
            </a:r>
            <a:endParaRPr/>
          </a:p>
          <a:p>
            <a:pPr indent="0" lvl="0" marL="0" rtl="0">
              <a:spcBef>
                <a:spcPts val="0"/>
              </a:spcBef>
              <a:spcAft>
                <a:spcPts val="0"/>
              </a:spcAft>
              <a:buNone/>
            </a:pPr>
            <a:r>
              <a:t/>
            </a:r>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0" name="Shape 310"/>
          <p:cNvPicPr preferRelativeResize="0"/>
          <p:nvPr/>
        </p:nvPicPr>
        <p:blipFill rotWithShape="1">
          <a:blip r:embed="rId3">
            <a:alphaModFix/>
          </a:blip>
          <a:srcRect b="14675" l="45884" r="16275" t="32797"/>
          <a:stretch/>
        </p:blipFill>
        <p:spPr>
          <a:xfrm>
            <a:off x="81475" y="1308625"/>
            <a:ext cx="4490424" cy="3506274"/>
          </a:xfrm>
          <a:prstGeom prst="rect">
            <a:avLst/>
          </a:prstGeom>
          <a:noFill/>
          <a:ln>
            <a:noFill/>
          </a:ln>
        </p:spPr>
      </p:pic>
      <p:pic>
        <p:nvPicPr>
          <p:cNvPr id="311" name="Shape 311"/>
          <p:cNvPicPr preferRelativeResize="0"/>
          <p:nvPr/>
        </p:nvPicPr>
        <p:blipFill rotWithShape="1">
          <a:blip r:embed="rId4">
            <a:alphaModFix/>
          </a:blip>
          <a:srcRect b="21299" l="45668" r="18594" t="25438"/>
          <a:stretch/>
        </p:blipFill>
        <p:spPr>
          <a:xfrm>
            <a:off x="4745800" y="1269675"/>
            <a:ext cx="4275341" cy="3584150"/>
          </a:xfrm>
          <a:prstGeom prst="rect">
            <a:avLst/>
          </a:prstGeom>
          <a:noFill/>
          <a:ln>
            <a:noFill/>
          </a:ln>
        </p:spPr>
      </p:pic>
      <p:cxnSp>
        <p:nvCxnSpPr>
          <p:cNvPr id="312" name="Shape 312"/>
          <p:cNvCxnSpPr/>
          <p:nvPr/>
        </p:nvCxnSpPr>
        <p:spPr>
          <a:xfrm>
            <a:off x="4572000" y="847625"/>
            <a:ext cx="46200" cy="4073400"/>
          </a:xfrm>
          <a:prstGeom prst="straightConnector1">
            <a:avLst/>
          </a:prstGeom>
          <a:noFill/>
          <a:ln cap="flat" cmpd="sng" w="9525">
            <a:solidFill>
              <a:schemeClr val="dk2"/>
            </a:solidFill>
            <a:prstDash val="solid"/>
            <a:round/>
            <a:headEnd len="lg" w="lg" type="none"/>
            <a:tailEnd len="lg" w="lg" type="none"/>
          </a:ln>
        </p:spPr>
      </p:cxnSp>
      <p:sp>
        <p:nvSpPr>
          <p:cNvPr id="313" name="Shape 313"/>
          <p:cNvSpPr txBox="1"/>
          <p:nvPr/>
        </p:nvSpPr>
        <p:spPr>
          <a:xfrm>
            <a:off x="212375" y="910100"/>
            <a:ext cx="15927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0000FF"/>
                </a:solidFill>
              </a:rPr>
              <a:t>Marginal Effects</a:t>
            </a:r>
            <a:endParaRPr b="1">
              <a:solidFill>
                <a:srgbClr val="0000FF"/>
              </a:solidFill>
            </a:endParaRPr>
          </a:p>
        </p:txBody>
      </p:sp>
      <p:sp>
        <p:nvSpPr>
          <p:cNvPr id="314" name="Shape 314"/>
          <p:cNvSpPr txBox="1"/>
          <p:nvPr/>
        </p:nvSpPr>
        <p:spPr>
          <a:xfrm>
            <a:off x="4745800" y="910100"/>
            <a:ext cx="15927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0000FF"/>
                </a:solidFill>
              </a:rPr>
              <a:t>OLS with IVs</a:t>
            </a:r>
            <a:endParaRPr b="1">
              <a:solidFill>
                <a:srgbClr val="0000FF"/>
              </a:solidFill>
            </a:endParaRPr>
          </a:p>
        </p:txBody>
      </p:sp>
      <p:sp>
        <p:nvSpPr>
          <p:cNvPr id="315" name="Shape 315"/>
          <p:cNvSpPr/>
          <p:nvPr/>
        </p:nvSpPr>
        <p:spPr>
          <a:xfrm>
            <a:off x="1569025" y="1429150"/>
            <a:ext cx="813900" cy="31026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6286875" y="1366175"/>
            <a:ext cx="720600" cy="32127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a:t>
            </a:r>
            <a:r>
              <a:rPr lang="en"/>
              <a:t>Heteroscedasticity?</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322" name="Shape 322"/>
          <p:cNvPicPr preferRelativeResize="0"/>
          <p:nvPr/>
        </p:nvPicPr>
        <p:blipFill rotWithShape="1">
          <a:blip r:embed="rId3">
            <a:alphaModFix/>
          </a:blip>
          <a:srcRect b="14075" l="52973" r="8612" t="60392"/>
          <a:stretch/>
        </p:blipFill>
        <p:spPr>
          <a:xfrm>
            <a:off x="1405250" y="1560675"/>
            <a:ext cx="6333499" cy="2367800"/>
          </a:xfrm>
          <a:prstGeom prst="rect">
            <a:avLst/>
          </a:prstGeom>
          <a:noFill/>
          <a:ln>
            <a:noFill/>
          </a:ln>
        </p:spPr>
      </p:pic>
      <p:sp>
        <p:nvSpPr>
          <p:cNvPr id="323" name="Shape 323"/>
          <p:cNvSpPr/>
          <p:nvPr/>
        </p:nvSpPr>
        <p:spPr>
          <a:xfrm>
            <a:off x="3146975" y="3673000"/>
            <a:ext cx="1608600" cy="1989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b="14674" l="45884" r="16275" t="24909"/>
          <a:stretch/>
        </p:blipFill>
        <p:spPr>
          <a:xfrm>
            <a:off x="2181377" y="138825"/>
            <a:ext cx="5415298" cy="4863551"/>
          </a:xfrm>
          <a:prstGeom prst="rect">
            <a:avLst/>
          </a:prstGeom>
          <a:noFill/>
          <a:ln>
            <a:noFill/>
          </a:ln>
        </p:spPr>
      </p:pic>
      <p:sp>
        <p:nvSpPr>
          <p:cNvPr id="330" name="Shape 330"/>
          <p:cNvSpPr txBox="1"/>
          <p:nvPr>
            <p:ph type="title"/>
          </p:nvPr>
        </p:nvSpPr>
        <p:spPr>
          <a:xfrm>
            <a:off x="89600" y="480750"/>
            <a:ext cx="1704300" cy="4145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Return: </a:t>
            </a:r>
            <a:r>
              <a:rPr lang="en"/>
              <a:t>Marginal</a:t>
            </a:r>
            <a:r>
              <a:rPr lang="en"/>
              <a:t> Effect </a:t>
            </a:r>
            <a:endParaRPr/>
          </a:p>
          <a:p>
            <a:pPr indent="0" lvl="0" marL="0" algn="ctr">
              <a:spcBef>
                <a:spcPts val="0"/>
              </a:spcBef>
              <a:spcAft>
                <a:spcPts val="0"/>
              </a:spcAft>
              <a:buNone/>
            </a:pPr>
            <a:r>
              <a:rPr lang="en"/>
              <a:t>&amp; </a:t>
            </a:r>
            <a:endParaRPr/>
          </a:p>
          <a:p>
            <a:pPr indent="0" lvl="0" marL="0" rtl="0" algn="ctr">
              <a:spcBef>
                <a:spcPts val="0"/>
              </a:spcBef>
              <a:spcAft>
                <a:spcPts val="0"/>
              </a:spcAft>
              <a:buNone/>
            </a:pPr>
            <a:r>
              <a:rPr lang="en"/>
              <a:t>Robust</a:t>
            </a:r>
            <a:r>
              <a:rPr lang="en"/>
              <a:t> standard errors</a:t>
            </a:r>
            <a:endParaRPr/>
          </a:p>
        </p:txBody>
      </p:sp>
      <p:sp>
        <p:nvSpPr>
          <p:cNvPr id="331" name="Shape 331"/>
          <p:cNvSpPr/>
          <p:nvPr/>
        </p:nvSpPr>
        <p:spPr>
          <a:xfrm>
            <a:off x="4954400" y="910100"/>
            <a:ext cx="848400" cy="37530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6496000" y="910100"/>
            <a:ext cx="995100" cy="3753000"/>
          </a:xfrm>
          <a:prstGeom prst="rect">
            <a:avLst/>
          </a:prstGeom>
          <a:noFill/>
          <a:ln cap="flat" cmpd="sng" w="28575">
            <a:solidFill>
              <a:schemeClr val="accent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Probit Model</a:t>
            </a:r>
            <a:endParaRPr/>
          </a:p>
        </p:txBody>
      </p:sp>
      <p:sp>
        <p:nvSpPr>
          <p:cNvPr id="339" name="Shape 3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7-06-08 at 1.40.41 PM.png" id="340" name="Shape 340"/>
          <p:cNvPicPr preferRelativeResize="0"/>
          <p:nvPr/>
        </p:nvPicPr>
        <p:blipFill>
          <a:blip r:embed="rId3">
            <a:alphaModFix/>
          </a:blip>
          <a:stretch>
            <a:fillRect/>
          </a:stretch>
        </p:blipFill>
        <p:spPr>
          <a:xfrm>
            <a:off x="311700" y="1152425"/>
            <a:ext cx="3884378" cy="3686274"/>
          </a:xfrm>
          <a:prstGeom prst="rect">
            <a:avLst/>
          </a:prstGeom>
          <a:noFill/>
          <a:ln>
            <a:noFill/>
          </a:ln>
        </p:spPr>
      </p:pic>
      <p:pic>
        <p:nvPicPr>
          <p:cNvPr descr="Screen Shot 2017-06-08 at 1.40.46 PM.png" id="341" name="Shape 341"/>
          <p:cNvPicPr preferRelativeResize="0"/>
          <p:nvPr/>
        </p:nvPicPr>
        <p:blipFill>
          <a:blip r:embed="rId4">
            <a:alphaModFix/>
          </a:blip>
          <a:stretch>
            <a:fillRect/>
          </a:stretch>
        </p:blipFill>
        <p:spPr>
          <a:xfrm>
            <a:off x="4358475" y="1908875"/>
            <a:ext cx="4306376" cy="2969775"/>
          </a:xfrm>
          <a:prstGeom prst="rect">
            <a:avLst/>
          </a:prstGeom>
          <a:noFill/>
          <a:ln>
            <a:noFill/>
          </a:ln>
        </p:spPr>
      </p:pic>
      <p:pic>
        <p:nvPicPr>
          <p:cNvPr descr="Screen Shot 2017-06-08 at 1.48.07 PM.png" id="342" name="Shape 342"/>
          <p:cNvPicPr preferRelativeResize="0"/>
          <p:nvPr/>
        </p:nvPicPr>
        <p:blipFill>
          <a:blip r:embed="rId5">
            <a:alphaModFix/>
          </a:blip>
          <a:stretch>
            <a:fillRect/>
          </a:stretch>
        </p:blipFill>
        <p:spPr>
          <a:xfrm>
            <a:off x="4360700" y="848925"/>
            <a:ext cx="4301949" cy="79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Project Overview</a:t>
            </a:r>
            <a:endParaRPr/>
          </a:p>
        </p:txBody>
      </p:sp>
      <p:sp>
        <p:nvSpPr>
          <p:cNvPr id="81" name="Shape 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1,671,502 observations, 23 variables</a:t>
            </a:r>
            <a:endParaRPr sz="1400"/>
          </a:p>
          <a:p>
            <a:pPr indent="0" lvl="0" marL="0" rtl="0">
              <a:lnSpc>
                <a:spcPct val="100000"/>
              </a:lnSpc>
              <a:spcBef>
                <a:spcPts val="0"/>
              </a:spcBef>
              <a:spcAft>
                <a:spcPts val="0"/>
              </a:spcAft>
              <a:buNone/>
            </a:pPr>
            <a:r>
              <a:rPr lang="en" sz="1400"/>
              <a:t>- The transaction data cover all transactions made between August 1st, 2010 and July 31st, 2013.</a:t>
            </a:r>
            <a:endParaRPr sz="1400"/>
          </a:p>
          <a:p>
            <a:pPr indent="0" lvl="0" marL="0" rtl="0">
              <a:lnSpc>
                <a:spcPct val="100000"/>
              </a:lnSpc>
              <a:spcBef>
                <a:spcPts val="0"/>
              </a:spcBef>
              <a:spcAft>
                <a:spcPts val="0"/>
              </a:spcAft>
              <a:buNone/>
            </a:pPr>
            <a:r>
              <a:t/>
            </a:r>
            <a:endParaRPr sz="1400"/>
          </a:p>
          <a:p>
            <a:pPr indent="0" lvl="0" marL="0">
              <a:lnSpc>
                <a:spcPct val="100000"/>
              </a:lnSpc>
              <a:spcBef>
                <a:spcPts val="0"/>
              </a:spcBef>
              <a:spcAft>
                <a:spcPts val="0"/>
              </a:spcAft>
              <a:buNone/>
            </a:pPr>
            <a:r>
              <a:t/>
            </a:r>
            <a:endParaRPr sz="1400"/>
          </a:p>
          <a:p>
            <a:pPr indent="0" lvl="0" marL="0">
              <a:lnSpc>
                <a:spcPct val="100000"/>
              </a:lnSpc>
              <a:spcBef>
                <a:spcPts val="0"/>
              </a:spcBef>
              <a:spcAft>
                <a:spcPts val="0"/>
              </a:spcAft>
              <a:buNone/>
            </a:pPr>
            <a:r>
              <a:rPr lang="en" sz="1400"/>
              <a:t>There are three online channels: Store number 2, 6, and 5998. </a:t>
            </a:r>
            <a:endParaRPr sz="1400"/>
          </a:p>
          <a:p>
            <a:pPr indent="0" lvl="0" marL="0">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 sz="1400"/>
              <a:t>- Online channels 2 and 6 started the BOPS strategy on August 1st, 2011. </a:t>
            </a:r>
            <a:endParaRPr sz="1400"/>
          </a:p>
          <a:p>
            <a:pPr indent="0" lvl="0" marL="0">
              <a:lnSpc>
                <a:spcPct val="100000"/>
              </a:lnSpc>
              <a:spcBef>
                <a:spcPts val="0"/>
              </a:spcBef>
              <a:spcAft>
                <a:spcPts val="0"/>
              </a:spcAft>
              <a:buNone/>
            </a:pPr>
            <a:r>
              <a:t/>
            </a:r>
            <a:endParaRPr sz="1400"/>
          </a:p>
          <a:p>
            <a:pPr indent="0" lvl="0" marL="0">
              <a:lnSpc>
                <a:spcPct val="100000"/>
              </a:lnSpc>
              <a:spcBef>
                <a:spcPts val="0"/>
              </a:spcBef>
              <a:spcAft>
                <a:spcPts val="0"/>
              </a:spcAft>
              <a:buNone/>
            </a:pPr>
            <a:r>
              <a:rPr lang="en" sz="1400"/>
              <a:t>- Online channel 5998 started the BOPS strategy on September 27th, 2012.</a:t>
            </a:r>
            <a:endParaRPr sz="1400"/>
          </a:p>
          <a:p>
            <a:pPr indent="0" lvl="0" marL="0">
              <a:lnSpc>
                <a:spcPct val="100000"/>
              </a:lnSpc>
              <a:spcBef>
                <a:spcPts val="0"/>
              </a:spcBef>
              <a:spcAft>
                <a:spcPts val="0"/>
              </a:spcAft>
              <a:buNone/>
            </a:pPr>
            <a:r>
              <a:t/>
            </a:r>
            <a:endParaRPr sz="1400"/>
          </a:p>
          <a:p>
            <a:pPr indent="0" lvl="0" marL="0">
              <a:lnSpc>
                <a:spcPct val="100000"/>
              </a:lnSpc>
              <a:spcBef>
                <a:spcPts val="0"/>
              </a:spcBef>
              <a:spcAft>
                <a:spcPts val="0"/>
              </a:spcAft>
              <a:buNone/>
            </a:pPr>
            <a:r>
              <a:t/>
            </a:r>
            <a:endParaRPr sz="1400"/>
          </a:p>
          <a:p>
            <a:pPr indent="0" lvl="0" marL="0">
              <a:lnSpc>
                <a:spcPct val="100000"/>
              </a:lnSpc>
              <a:spcBef>
                <a:spcPts val="0"/>
              </a:spcBef>
              <a:spcAft>
                <a:spcPts val="0"/>
              </a:spcAft>
              <a:buNone/>
            </a:pPr>
            <a:r>
              <a:t/>
            </a:r>
            <a:endParaRPr sz="1400"/>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241775" y="2053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Marginal Effect (Logit vs Probit)</a:t>
            </a:r>
            <a:endParaRPr/>
          </a:p>
        </p:txBody>
      </p:sp>
      <p:sp>
        <p:nvSpPr>
          <p:cNvPr id="348" name="Shape 3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descr="Screen Shot 2017-06-08 at 1.55.23 PM.png" id="349" name="Shape 349"/>
          <p:cNvPicPr preferRelativeResize="0"/>
          <p:nvPr/>
        </p:nvPicPr>
        <p:blipFill>
          <a:blip r:embed="rId3">
            <a:alphaModFix/>
          </a:blip>
          <a:stretch>
            <a:fillRect/>
          </a:stretch>
        </p:blipFill>
        <p:spPr>
          <a:xfrm>
            <a:off x="4614175" y="912725"/>
            <a:ext cx="3960876" cy="3941151"/>
          </a:xfrm>
          <a:prstGeom prst="rect">
            <a:avLst/>
          </a:prstGeom>
          <a:noFill/>
          <a:ln>
            <a:noFill/>
          </a:ln>
        </p:spPr>
      </p:pic>
      <p:pic>
        <p:nvPicPr>
          <p:cNvPr id="350" name="Shape 350"/>
          <p:cNvPicPr preferRelativeResize="0"/>
          <p:nvPr/>
        </p:nvPicPr>
        <p:blipFill rotWithShape="1">
          <a:blip r:embed="rId4">
            <a:alphaModFix/>
          </a:blip>
          <a:srcRect b="14674" l="45884" r="16275" t="24909"/>
          <a:stretch/>
        </p:blipFill>
        <p:spPr>
          <a:xfrm>
            <a:off x="488025" y="882763"/>
            <a:ext cx="3960874" cy="4001076"/>
          </a:xfrm>
          <a:prstGeom prst="rect">
            <a:avLst/>
          </a:prstGeom>
          <a:noFill/>
          <a:ln>
            <a:noFill/>
          </a:ln>
        </p:spPr>
      </p:pic>
      <p:sp>
        <p:nvSpPr>
          <p:cNvPr id="351" name="Shape 351"/>
          <p:cNvSpPr/>
          <p:nvPr/>
        </p:nvSpPr>
        <p:spPr>
          <a:xfrm>
            <a:off x="1732100" y="1556500"/>
            <a:ext cx="810600" cy="31374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5930425" y="1587100"/>
            <a:ext cx="695700" cy="3076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Prediction</a:t>
            </a:r>
            <a:endParaRPr/>
          </a:p>
          <a:p>
            <a:pPr indent="0" lvl="0" marL="0" rtl="0">
              <a:spcBef>
                <a:spcPts val="0"/>
              </a:spcBef>
              <a:spcAft>
                <a:spcPts val="0"/>
              </a:spcAft>
              <a:buNone/>
            </a:pPr>
            <a:r>
              <a:t/>
            </a:r>
            <a:endParaRPr/>
          </a:p>
        </p:txBody>
      </p:sp>
      <p:sp>
        <p:nvSpPr>
          <p:cNvPr id="358" name="Shape 3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59" name="Shape 359"/>
          <p:cNvSpPr txBox="1"/>
          <p:nvPr/>
        </p:nvSpPr>
        <p:spPr>
          <a:xfrm>
            <a:off x="669150" y="2377000"/>
            <a:ext cx="5752800" cy="67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aphicFrame>
        <p:nvGraphicFramePr>
          <p:cNvPr id="360" name="Shape 360"/>
          <p:cNvGraphicFramePr/>
          <p:nvPr/>
        </p:nvGraphicFramePr>
        <p:xfrm>
          <a:off x="902275" y="1193100"/>
          <a:ext cx="3000000" cy="3000000"/>
        </p:xfrm>
        <a:graphic>
          <a:graphicData uri="http://schemas.openxmlformats.org/drawingml/2006/table">
            <a:tbl>
              <a:tblPr>
                <a:noFill/>
                <a:tableStyleId>{94115193-D843-494B-B295-945479D88636}</a:tableStyleId>
              </a:tblPr>
              <a:tblGrid>
                <a:gridCol w="1809750"/>
                <a:gridCol w="1809750"/>
                <a:gridCol w="1809750"/>
                <a:gridCol w="1809750"/>
              </a:tblGrid>
              <a:tr h="3810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rPr b="1" lang="en"/>
                        <a:t>False</a:t>
                      </a:r>
                      <a:endParaRPr b="1"/>
                    </a:p>
                  </a:txBody>
                  <a:tcPr marT="91425" marB="91425" marR="91425" marL="91425"/>
                </a:tc>
                <a:tc>
                  <a:txBody>
                    <a:bodyPr>
                      <a:noAutofit/>
                    </a:bodyPr>
                    <a:lstStyle/>
                    <a:p>
                      <a:pPr indent="0" lvl="0" marL="0">
                        <a:spcBef>
                          <a:spcPts val="0"/>
                        </a:spcBef>
                        <a:spcAft>
                          <a:spcPts val="0"/>
                        </a:spcAft>
                        <a:buNone/>
                      </a:pPr>
                      <a:r>
                        <a:rPr b="1" lang="en"/>
                        <a:t>True</a:t>
                      </a:r>
                      <a:endParaRPr b="1"/>
                    </a:p>
                  </a:txBody>
                  <a:tcPr marT="91425" marB="91425" marR="91425" marL="91425"/>
                </a:tc>
                <a:tc>
                  <a:txBody>
                    <a:bodyPr>
                      <a:noAutofit/>
                    </a:bodyPr>
                    <a:lstStyle/>
                    <a:p>
                      <a:pPr indent="0" lvl="0" marL="0" rtl="0">
                        <a:spcBef>
                          <a:spcPts val="0"/>
                        </a:spcBef>
                        <a:spcAft>
                          <a:spcPts val="0"/>
                        </a:spcAft>
                        <a:buNone/>
                      </a:pPr>
                      <a:r>
                        <a:rPr b="1" lang="en"/>
                        <a:t>Total</a:t>
                      </a:r>
                      <a:endParaRPr b="1"/>
                    </a:p>
                  </a:txBody>
                  <a:tcPr marT="91425" marB="91425" marR="91425" marL="91425"/>
                </a:tc>
              </a:tr>
              <a:tr h="381000">
                <a:tc>
                  <a:txBody>
                    <a:bodyPr>
                      <a:noAutofit/>
                    </a:bodyPr>
                    <a:lstStyle/>
                    <a:p>
                      <a:pPr indent="0" lvl="0" marL="0">
                        <a:spcBef>
                          <a:spcPts val="0"/>
                        </a:spcBef>
                        <a:spcAft>
                          <a:spcPts val="0"/>
                        </a:spcAft>
                        <a:buNone/>
                      </a:pPr>
                      <a:r>
                        <a:rPr b="1" lang="en"/>
                        <a:t>0</a:t>
                      </a:r>
                      <a:endParaRPr b="1"/>
                    </a:p>
                  </a:txBody>
                  <a:tcPr marT="91425" marB="91425" marR="91425" marL="91425"/>
                </a:tc>
                <a:tc>
                  <a:txBody>
                    <a:bodyPr>
                      <a:noAutofit/>
                    </a:bodyPr>
                    <a:lstStyle/>
                    <a:p>
                      <a:pPr indent="0" lvl="0" marL="0">
                        <a:spcBef>
                          <a:spcPts val="0"/>
                        </a:spcBef>
                        <a:spcAft>
                          <a:spcPts val="0"/>
                        </a:spcAft>
                        <a:buNone/>
                      </a:pPr>
                      <a:r>
                        <a:rPr lang="en"/>
                        <a:t>1,349,310</a:t>
                      </a:r>
                      <a:endParaRPr/>
                    </a:p>
                  </a:txBody>
                  <a:tcPr marT="91425" marB="91425" marR="91425" marL="91425">
                    <a:solidFill>
                      <a:srgbClr val="EAD1DC"/>
                    </a:solidFill>
                  </a:tcPr>
                </a:tc>
                <a:tc>
                  <a:txBody>
                    <a:bodyPr>
                      <a:noAutofit/>
                    </a:bodyPr>
                    <a:lstStyle/>
                    <a:p>
                      <a:pPr indent="0" lvl="0" marL="0">
                        <a:spcBef>
                          <a:spcPts val="0"/>
                        </a:spcBef>
                        <a:spcAft>
                          <a:spcPts val="0"/>
                        </a:spcAft>
                        <a:buNone/>
                      </a:pPr>
                      <a:r>
                        <a:rPr lang="en"/>
                        <a:t>604</a:t>
                      </a:r>
                      <a:endParaRPr/>
                    </a:p>
                  </a:txBody>
                  <a:tcPr marT="91425" marB="91425" marR="91425" marL="91425"/>
                </a:tc>
                <a:tc>
                  <a:txBody>
                    <a:bodyPr>
                      <a:noAutofit/>
                    </a:bodyPr>
                    <a:lstStyle/>
                    <a:p>
                      <a:pPr indent="0" lvl="0" marL="0" rtl="0">
                        <a:spcBef>
                          <a:spcPts val="0"/>
                        </a:spcBef>
                        <a:spcAft>
                          <a:spcPts val="0"/>
                        </a:spcAft>
                        <a:buNone/>
                      </a:pPr>
                      <a:r>
                        <a:rPr lang="en"/>
                        <a:t>1,349,914</a:t>
                      </a:r>
                      <a:endParaRPr/>
                    </a:p>
                  </a:txBody>
                  <a:tcPr marT="91425" marB="91425" marR="91425" marL="91425"/>
                </a:tc>
              </a:tr>
              <a:tr h="381000">
                <a:tc>
                  <a:txBody>
                    <a:bodyPr>
                      <a:noAutofit/>
                    </a:bodyPr>
                    <a:lstStyle/>
                    <a:p>
                      <a:pPr indent="0" lvl="0" marL="0" rtl="0">
                        <a:spcBef>
                          <a:spcPts val="0"/>
                        </a:spcBef>
                        <a:spcAft>
                          <a:spcPts val="0"/>
                        </a:spcAft>
                        <a:buNone/>
                      </a:pPr>
                      <a:r>
                        <a:rPr b="1" lang="en"/>
                        <a:t>1</a:t>
                      </a:r>
                      <a:endParaRPr b="1"/>
                    </a:p>
                  </a:txBody>
                  <a:tcPr marT="91425" marB="91425" marR="91425" marL="91425"/>
                </a:tc>
                <a:tc>
                  <a:txBody>
                    <a:bodyPr>
                      <a:noAutofit/>
                    </a:bodyPr>
                    <a:lstStyle/>
                    <a:p>
                      <a:pPr indent="0" lvl="0" marL="0" rtl="0">
                        <a:spcBef>
                          <a:spcPts val="0"/>
                        </a:spcBef>
                        <a:spcAft>
                          <a:spcPts val="0"/>
                        </a:spcAft>
                        <a:buNone/>
                      </a:pPr>
                      <a:r>
                        <a:rPr lang="en"/>
                        <a:t>155,860</a:t>
                      </a:r>
                      <a:endParaRPr/>
                    </a:p>
                  </a:txBody>
                  <a:tcPr marT="91425" marB="91425" marR="91425" marL="91425"/>
                </a:tc>
                <a:tc>
                  <a:txBody>
                    <a:bodyPr>
                      <a:noAutofit/>
                    </a:bodyPr>
                    <a:lstStyle/>
                    <a:p>
                      <a:pPr indent="0" lvl="0" marL="0" rtl="0">
                        <a:spcBef>
                          <a:spcPts val="0"/>
                        </a:spcBef>
                        <a:spcAft>
                          <a:spcPts val="0"/>
                        </a:spcAft>
                        <a:buNone/>
                      </a:pPr>
                      <a:r>
                        <a:rPr lang="en"/>
                        <a:t>200</a:t>
                      </a:r>
                      <a:endParaRPr/>
                    </a:p>
                  </a:txBody>
                  <a:tcPr marT="91425" marB="91425" marR="91425" marL="91425">
                    <a:solidFill>
                      <a:srgbClr val="EAD1DC"/>
                    </a:solidFill>
                  </a:tcPr>
                </a:tc>
                <a:tc>
                  <a:txBody>
                    <a:bodyPr>
                      <a:noAutofit/>
                    </a:bodyPr>
                    <a:lstStyle/>
                    <a:p>
                      <a:pPr indent="0" lvl="0" marL="0" rtl="0">
                        <a:spcBef>
                          <a:spcPts val="0"/>
                        </a:spcBef>
                        <a:spcAft>
                          <a:spcPts val="0"/>
                        </a:spcAft>
                        <a:buNone/>
                      </a:pPr>
                      <a:r>
                        <a:rPr lang="en"/>
                        <a:t>156,060</a:t>
                      </a:r>
                      <a:endParaRPr/>
                    </a:p>
                  </a:txBody>
                  <a:tcPr marT="91425" marB="91425" marR="91425" marL="91425"/>
                </a:tc>
              </a:tr>
              <a:tr h="381000">
                <a:tc>
                  <a:txBody>
                    <a:bodyPr>
                      <a:noAutofit/>
                    </a:bodyPr>
                    <a:lstStyle/>
                    <a:p>
                      <a:pPr indent="0" lvl="0" marL="0" rtl="0">
                        <a:spcBef>
                          <a:spcPts val="0"/>
                        </a:spcBef>
                        <a:spcAft>
                          <a:spcPts val="0"/>
                        </a:spcAft>
                        <a:buNone/>
                      </a:pPr>
                      <a:r>
                        <a:rPr b="1" lang="en"/>
                        <a:t>Total</a:t>
                      </a:r>
                      <a:endParaRPr b="1"/>
                    </a:p>
                  </a:txBody>
                  <a:tcPr marT="91425" marB="91425" marR="91425" marL="91425"/>
                </a:tc>
                <a:tc>
                  <a:txBody>
                    <a:bodyPr>
                      <a:noAutofit/>
                    </a:bodyPr>
                    <a:lstStyle/>
                    <a:p>
                      <a:pPr indent="0" lvl="0" marL="0" rtl="0">
                        <a:spcBef>
                          <a:spcPts val="0"/>
                        </a:spcBef>
                        <a:spcAft>
                          <a:spcPts val="0"/>
                        </a:spcAft>
                        <a:buNone/>
                      </a:pPr>
                      <a:r>
                        <a:rPr lang="en"/>
                        <a:t>1,505,170</a:t>
                      </a:r>
                      <a:endParaRPr/>
                    </a:p>
                  </a:txBody>
                  <a:tcPr marT="91425" marB="91425" marR="91425" marL="91425"/>
                </a:tc>
                <a:tc>
                  <a:txBody>
                    <a:bodyPr>
                      <a:noAutofit/>
                    </a:bodyPr>
                    <a:lstStyle/>
                    <a:p>
                      <a:pPr indent="0" lvl="0" marL="0" rtl="0">
                        <a:spcBef>
                          <a:spcPts val="0"/>
                        </a:spcBef>
                        <a:spcAft>
                          <a:spcPts val="0"/>
                        </a:spcAft>
                        <a:buNone/>
                      </a:pPr>
                      <a:r>
                        <a:rPr lang="en"/>
                        <a:t>804</a:t>
                      </a:r>
                      <a:endParaRPr/>
                    </a:p>
                  </a:txBody>
                  <a:tcPr marT="91425" marB="91425" marR="91425" marL="91425"/>
                </a:tc>
                <a:tc>
                  <a:txBody>
                    <a:bodyPr>
                      <a:noAutofit/>
                    </a:bodyPr>
                    <a:lstStyle/>
                    <a:p>
                      <a:pPr indent="0" lvl="0" marL="0" rtl="0">
                        <a:spcBef>
                          <a:spcPts val="0"/>
                        </a:spcBef>
                        <a:spcAft>
                          <a:spcPts val="0"/>
                        </a:spcAft>
                        <a:buNone/>
                      </a:pPr>
                      <a:r>
                        <a:rPr lang="en"/>
                        <a:t>1,505,974</a:t>
                      </a:r>
                      <a:endParaRPr/>
                    </a:p>
                  </a:txBody>
                  <a:tcPr marT="91425" marB="91425" marR="91425" marL="91425"/>
                </a:tc>
              </a:tr>
            </a:tbl>
          </a:graphicData>
        </a:graphic>
      </p:graphicFrame>
      <p:sp>
        <p:nvSpPr>
          <p:cNvPr id="361" name="Shape 361"/>
          <p:cNvSpPr txBox="1"/>
          <p:nvPr/>
        </p:nvSpPr>
        <p:spPr>
          <a:xfrm>
            <a:off x="902275" y="3122425"/>
            <a:ext cx="2813700" cy="10554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
              <a:t>Correct classification rate:</a:t>
            </a:r>
            <a:endParaRPr/>
          </a:p>
          <a:p>
            <a:pPr indent="0" lvl="0" marL="0">
              <a:lnSpc>
                <a:spcPct val="150000"/>
              </a:lnSpc>
              <a:spcBef>
                <a:spcPts val="0"/>
              </a:spcBef>
              <a:spcAft>
                <a:spcPts val="0"/>
              </a:spcAft>
              <a:buNone/>
            </a:pPr>
            <a:r>
              <a:rPr lang="en"/>
              <a:t>(1,349,310+200) / 1,505,974 </a:t>
            </a:r>
            <a:endParaRPr/>
          </a:p>
          <a:p>
            <a:pPr indent="0" lvl="0" marL="0">
              <a:lnSpc>
                <a:spcPct val="150000"/>
              </a:lnSpc>
              <a:spcBef>
                <a:spcPts val="0"/>
              </a:spcBef>
              <a:spcAft>
                <a:spcPts val="0"/>
              </a:spcAft>
              <a:buNone/>
            </a:pPr>
            <a:r>
              <a:rPr lang="en"/>
              <a:t>=89.61%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Prediction</a:t>
            </a:r>
            <a:endParaRPr/>
          </a:p>
          <a:p>
            <a:pPr indent="0" lvl="0" marL="0" rtl="0">
              <a:spcBef>
                <a:spcPts val="0"/>
              </a:spcBef>
              <a:spcAft>
                <a:spcPts val="0"/>
              </a:spcAft>
              <a:buNone/>
            </a:pPr>
            <a:r>
              <a:t/>
            </a:r>
            <a:endParaRPr/>
          </a:p>
        </p:txBody>
      </p:sp>
      <p:pic>
        <p:nvPicPr>
          <p:cNvPr id="367" name="Shape 367"/>
          <p:cNvPicPr preferRelativeResize="0"/>
          <p:nvPr/>
        </p:nvPicPr>
        <p:blipFill rotWithShape="1">
          <a:blip r:embed="rId3">
            <a:alphaModFix/>
          </a:blip>
          <a:srcRect b="21410" l="38044" r="5693" t="73634"/>
          <a:stretch/>
        </p:blipFill>
        <p:spPr>
          <a:xfrm>
            <a:off x="142825" y="1780050"/>
            <a:ext cx="8576150" cy="506401"/>
          </a:xfrm>
          <a:prstGeom prst="rect">
            <a:avLst/>
          </a:prstGeom>
          <a:noFill/>
          <a:ln>
            <a:noFill/>
          </a:ln>
        </p:spPr>
      </p:pic>
      <p:sp>
        <p:nvSpPr>
          <p:cNvPr id="368" name="Shape 3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9" name="Shape 369"/>
          <p:cNvSpPr/>
          <p:nvPr/>
        </p:nvSpPr>
        <p:spPr>
          <a:xfrm>
            <a:off x="7321800" y="1705050"/>
            <a:ext cx="1510500" cy="7698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aphicFrame>
        <p:nvGraphicFramePr>
          <p:cNvPr id="370" name="Shape 370"/>
          <p:cNvGraphicFramePr/>
          <p:nvPr/>
        </p:nvGraphicFramePr>
        <p:xfrm>
          <a:off x="519125" y="2749575"/>
          <a:ext cx="3000000" cy="3000000"/>
        </p:xfrm>
        <a:graphic>
          <a:graphicData uri="http://schemas.openxmlformats.org/drawingml/2006/table">
            <a:tbl>
              <a:tblPr>
                <a:noFill/>
                <a:tableStyleId>{94115193-D843-494B-B295-945479D88636}</a:tableStyleId>
              </a:tblPr>
              <a:tblGrid>
                <a:gridCol w="2413000"/>
                <a:gridCol w="2413000"/>
                <a:gridCol w="2413000"/>
              </a:tblGrid>
              <a:tr h="381000">
                <a:tc>
                  <a:txBody>
                    <a:bodyPr>
                      <a:noAutofit/>
                    </a:bodyPr>
                    <a:lstStyle/>
                    <a:p>
                      <a:pPr indent="0" lvl="0" marL="0">
                        <a:spcBef>
                          <a:spcPts val="0"/>
                        </a:spcBef>
                        <a:spcAft>
                          <a:spcPts val="0"/>
                        </a:spcAft>
                        <a:buNone/>
                      </a:pPr>
                      <a:r>
                        <a:rPr b="1" lang="en"/>
                        <a:t>With BOPS</a:t>
                      </a:r>
                      <a:endParaRPr b="1"/>
                    </a:p>
                  </a:txBody>
                  <a:tcPr marT="91425" marB="91425" marR="91425" marL="91425"/>
                </a:tc>
                <a:tc>
                  <a:txBody>
                    <a:bodyPr>
                      <a:noAutofit/>
                    </a:bodyPr>
                    <a:lstStyle/>
                    <a:p>
                      <a:pPr indent="0" lvl="0" marL="0">
                        <a:spcBef>
                          <a:spcPts val="0"/>
                        </a:spcBef>
                        <a:spcAft>
                          <a:spcPts val="0"/>
                        </a:spcAft>
                        <a:buNone/>
                      </a:pPr>
                      <a:r>
                        <a:rPr b="1" lang="en"/>
                        <a:t>Without  BOPS</a:t>
                      </a:r>
                      <a:endParaRPr b="1"/>
                    </a:p>
                  </a:txBody>
                  <a:tcPr marT="91425" marB="91425" marR="91425" marL="91425"/>
                </a:tc>
                <a:tc>
                  <a:txBody>
                    <a:bodyPr>
                      <a:noAutofit/>
                    </a:bodyPr>
                    <a:lstStyle/>
                    <a:p>
                      <a:pPr indent="0" lvl="0" marL="0" rtl="0">
                        <a:spcBef>
                          <a:spcPts val="0"/>
                        </a:spcBef>
                        <a:spcAft>
                          <a:spcPts val="0"/>
                        </a:spcAft>
                        <a:buNone/>
                      </a:pPr>
                      <a:r>
                        <a:rPr b="1" lang="en"/>
                        <a:t>Difference</a:t>
                      </a:r>
                      <a:endParaRPr b="1"/>
                    </a:p>
                  </a:txBody>
                  <a:tcPr marT="91425" marB="91425" marR="91425" marL="91425"/>
                </a:tc>
              </a:tr>
              <a:tr h="381000">
                <a:tc>
                  <a:txBody>
                    <a:bodyPr>
                      <a:noAutofit/>
                    </a:bodyPr>
                    <a:lstStyle/>
                    <a:p>
                      <a:pPr indent="0" lvl="0" marL="0">
                        <a:spcBef>
                          <a:spcPts val="0"/>
                        </a:spcBef>
                        <a:spcAft>
                          <a:spcPts val="0"/>
                        </a:spcAft>
                        <a:buNone/>
                      </a:pPr>
                      <a:r>
                        <a:rPr lang="en"/>
                        <a:t>10.80%</a:t>
                      </a:r>
                      <a:endParaRPr/>
                    </a:p>
                  </a:txBody>
                  <a:tcPr marT="91425" marB="91425" marR="91425" marL="91425"/>
                </a:tc>
                <a:tc>
                  <a:txBody>
                    <a:bodyPr>
                      <a:noAutofit/>
                    </a:bodyPr>
                    <a:lstStyle/>
                    <a:p>
                      <a:pPr indent="0" lvl="0" marL="0">
                        <a:spcBef>
                          <a:spcPts val="0"/>
                        </a:spcBef>
                        <a:spcAft>
                          <a:spcPts val="0"/>
                        </a:spcAft>
                        <a:buNone/>
                      </a:pPr>
                      <a:r>
                        <a:rPr lang="en"/>
                        <a:t>9.44%</a:t>
                      </a:r>
                      <a:endParaRPr/>
                    </a:p>
                  </a:txBody>
                  <a:tcPr marT="91425" marB="91425" marR="91425" marL="91425"/>
                </a:tc>
                <a:tc>
                  <a:txBody>
                    <a:bodyPr>
                      <a:noAutofit/>
                    </a:bodyPr>
                    <a:lstStyle/>
                    <a:p>
                      <a:pPr indent="0" lvl="0" marL="0" rtl="0">
                        <a:spcBef>
                          <a:spcPts val="0"/>
                        </a:spcBef>
                        <a:spcAft>
                          <a:spcPts val="0"/>
                        </a:spcAft>
                        <a:buNone/>
                      </a:pPr>
                      <a:r>
                        <a:rPr lang="en"/>
                        <a:t>1.36%</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Return: </a:t>
            </a:r>
            <a:r>
              <a:rPr lang="en"/>
              <a:t>Interpretation</a:t>
            </a:r>
            <a:endParaRPr/>
          </a:p>
        </p:txBody>
      </p:sp>
      <p:sp>
        <p:nvSpPr>
          <p:cNvPr id="376" name="Shape 3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BOPS increase the return by 1.36%</a:t>
            </a:r>
            <a:endParaRPr/>
          </a:p>
          <a:p>
            <a:pPr indent="0" lvl="0" marL="0">
              <a:spcBef>
                <a:spcPts val="1600"/>
              </a:spcBef>
              <a:spcAft>
                <a:spcPts val="0"/>
              </a:spcAft>
              <a:buNone/>
            </a:pPr>
            <a:r>
              <a:t/>
            </a:r>
            <a:endParaRPr/>
          </a:p>
          <a:p>
            <a:pPr indent="0" lvl="0" marL="0">
              <a:spcBef>
                <a:spcPts val="1600"/>
              </a:spcBef>
              <a:spcAft>
                <a:spcPts val="0"/>
              </a:spcAft>
              <a:buNone/>
            </a:pPr>
            <a:r>
              <a:rPr lang="en"/>
              <a:t>Financial analysis:</a:t>
            </a:r>
            <a:endParaRPr/>
          </a:p>
          <a:p>
            <a:pPr indent="0" lvl="0" marL="0">
              <a:spcBef>
                <a:spcPts val="1600"/>
              </a:spcBef>
              <a:spcAft>
                <a:spcPts val="0"/>
              </a:spcAft>
              <a:buNone/>
            </a:pPr>
            <a:r>
              <a:rPr lang="en"/>
              <a:t>1% return -&gt; incurs $17M cost  </a:t>
            </a:r>
            <a:endParaRPr/>
          </a:p>
          <a:p>
            <a:pPr indent="0" lvl="0" marL="0">
              <a:spcBef>
                <a:spcPts val="1600"/>
              </a:spcBef>
              <a:spcAft>
                <a:spcPts val="1600"/>
              </a:spcAft>
              <a:buNone/>
            </a:pPr>
            <a:r>
              <a:rPr lang="en"/>
              <a:t>1.36% return -&gt; incurs $23.12M cost</a:t>
            </a:r>
            <a:endParaRPr/>
          </a:p>
        </p:txBody>
      </p:sp>
      <p:sp>
        <p:nvSpPr>
          <p:cNvPr id="377" name="Shape 3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Limitation</a:t>
            </a:r>
            <a:endParaRPr/>
          </a:p>
        </p:txBody>
      </p:sp>
      <p:sp>
        <p:nvSpPr>
          <p:cNvPr id="383" name="Shape 383"/>
          <p:cNvSpPr txBox="1"/>
          <p:nvPr>
            <p:ph idx="1" type="body"/>
          </p:nvPr>
        </p:nvSpPr>
        <p:spPr>
          <a:xfrm>
            <a:off x="311700" y="1266325"/>
            <a:ext cx="8520600" cy="2832000"/>
          </a:xfrm>
          <a:prstGeom prst="rect">
            <a:avLst/>
          </a:prstGeom>
        </p:spPr>
        <p:txBody>
          <a:bodyPr anchorCtr="0" anchor="t" bIns="91425" lIns="91425" spcFirstLastPara="1" rIns="91425" wrap="square" tIns="91425">
            <a:noAutofit/>
          </a:bodyPr>
          <a:lstStyle/>
          <a:p>
            <a:pPr indent="-342900" lvl="0" marL="457200">
              <a:lnSpc>
                <a:spcPct val="200000"/>
              </a:lnSpc>
              <a:spcBef>
                <a:spcPts val="0"/>
              </a:spcBef>
              <a:spcAft>
                <a:spcPts val="0"/>
              </a:spcAft>
              <a:buSzPts val="1800"/>
              <a:buChar char="●"/>
            </a:pPr>
            <a:r>
              <a:rPr lang="en"/>
              <a:t>Only online channel data --- in-store data needed.</a:t>
            </a:r>
            <a:endParaRPr/>
          </a:p>
          <a:p>
            <a:pPr indent="-342900" lvl="0" marL="457200" rtl="0">
              <a:lnSpc>
                <a:spcPct val="200000"/>
              </a:lnSpc>
              <a:spcBef>
                <a:spcPts val="0"/>
              </a:spcBef>
              <a:spcAft>
                <a:spcPts val="0"/>
              </a:spcAft>
              <a:buSzPts val="1800"/>
              <a:buChar char="●"/>
            </a:pPr>
            <a:r>
              <a:rPr lang="en"/>
              <a:t>No method to quantify the sales $amount.</a:t>
            </a:r>
            <a:endParaRPr/>
          </a:p>
          <a:p>
            <a:pPr indent="-342900" lvl="0" marL="457200">
              <a:lnSpc>
                <a:spcPct val="200000"/>
              </a:lnSpc>
              <a:spcBef>
                <a:spcPts val="0"/>
              </a:spcBef>
              <a:spcAft>
                <a:spcPts val="0"/>
              </a:spcAft>
              <a:buSzPts val="1800"/>
              <a:buChar char="●"/>
            </a:pPr>
            <a:r>
              <a:rPr lang="en"/>
              <a:t>Information lost due to </a:t>
            </a:r>
            <a:r>
              <a:rPr lang="en"/>
              <a:t>aggregation.</a:t>
            </a:r>
            <a:endParaRPr/>
          </a:p>
          <a:p>
            <a:pPr indent="-342900" lvl="0" marL="457200">
              <a:lnSpc>
                <a:spcPct val="200000"/>
              </a:lnSpc>
              <a:spcBef>
                <a:spcPts val="0"/>
              </a:spcBef>
              <a:spcAft>
                <a:spcPts val="0"/>
              </a:spcAft>
              <a:buSzPts val="1800"/>
              <a:buChar char="●"/>
            </a:pPr>
            <a:r>
              <a:rPr lang="en"/>
              <a:t>Better IVs in future data collection process.</a:t>
            </a:r>
            <a:br>
              <a:rPr lang="en"/>
            </a:br>
            <a:r>
              <a:rPr lang="en"/>
              <a:t>    e.g website design, shopping habit</a:t>
            </a:r>
            <a:endParaRPr/>
          </a:p>
        </p:txBody>
      </p:sp>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Recommendation</a:t>
            </a:r>
            <a:endParaRPr/>
          </a:p>
        </p:txBody>
      </p:sp>
      <p:sp>
        <p:nvSpPr>
          <p:cNvPr id="390" name="Shape 3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BOPS or no BOPS?</a:t>
            </a:r>
            <a:endParaRPr/>
          </a:p>
        </p:txBody>
      </p:sp>
      <p:sp>
        <p:nvSpPr>
          <p:cNvPr id="391" name="Shape 3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a:t>
            </a:r>
            <a:endParaRPr/>
          </a:p>
        </p:txBody>
      </p:sp>
      <p:sp>
        <p:nvSpPr>
          <p:cNvPr id="397" name="Shape 397"/>
          <p:cNvSpPr txBox="1"/>
          <p:nvPr>
            <p:ph idx="1" type="body"/>
          </p:nvPr>
        </p:nvSpPr>
        <p:spPr>
          <a:xfrm>
            <a:off x="311700" y="1243025"/>
            <a:ext cx="8520600" cy="2806800"/>
          </a:xfrm>
          <a:prstGeom prst="rect">
            <a:avLst/>
          </a:prstGeom>
        </p:spPr>
        <p:txBody>
          <a:bodyPr anchorCtr="0" anchor="t" bIns="91425" lIns="91425" spcFirstLastPara="1" rIns="91425" wrap="square" tIns="91425">
            <a:noAutofit/>
          </a:bodyPr>
          <a:lstStyle/>
          <a:p>
            <a:pPr indent="-342900" lvl="0" marL="457200" rtl="0">
              <a:lnSpc>
                <a:spcPct val="111111"/>
              </a:lnSpc>
              <a:spcBef>
                <a:spcPts val="2400"/>
              </a:spcBef>
              <a:spcAft>
                <a:spcPts val="0"/>
              </a:spcAft>
              <a:buClr>
                <a:srgbClr val="333333"/>
              </a:buClr>
              <a:buSzPts val="1800"/>
              <a:buAutoNum type="arabicPeriod"/>
            </a:pPr>
            <a:r>
              <a:rPr lang="en">
                <a:solidFill>
                  <a:srgbClr val="333333"/>
                </a:solidFill>
                <a:highlight>
                  <a:srgbClr val="C9DAF8"/>
                </a:highlight>
              </a:rPr>
              <a:t>Prof Necati Ertekin</a:t>
            </a:r>
            <a:endParaRPr>
              <a:solidFill>
                <a:srgbClr val="333333"/>
              </a:solidFill>
              <a:highlight>
                <a:srgbClr val="C9DAF8"/>
              </a:highlight>
            </a:endParaRPr>
          </a:p>
          <a:p>
            <a:pPr indent="0" lvl="0" marL="0" rtl="0">
              <a:lnSpc>
                <a:spcPct val="111111"/>
              </a:lnSpc>
              <a:spcBef>
                <a:spcPts val="2400"/>
              </a:spcBef>
              <a:spcAft>
                <a:spcPts val="0"/>
              </a:spcAft>
              <a:buNone/>
            </a:pPr>
            <a:r>
              <a:t/>
            </a:r>
            <a:endParaRPr sz="1200">
              <a:solidFill>
                <a:srgbClr val="333333"/>
              </a:solidFill>
              <a:highlight>
                <a:srgbClr val="FFE7AF"/>
              </a:highlight>
            </a:endParaRPr>
          </a:p>
          <a:p>
            <a:pPr indent="-330200" lvl="0" marL="457200" marR="0" rtl="0" algn="l">
              <a:lnSpc>
                <a:spcPct val="111111"/>
              </a:lnSpc>
              <a:spcBef>
                <a:spcPts val="2400"/>
              </a:spcBef>
              <a:spcAft>
                <a:spcPts val="0"/>
              </a:spcAft>
              <a:buClr>
                <a:srgbClr val="333333"/>
              </a:buClr>
              <a:buSzPts val="1600"/>
              <a:buAutoNum type="arabicPeriod"/>
            </a:pPr>
            <a:r>
              <a:rPr lang="en" sz="1600">
                <a:solidFill>
                  <a:srgbClr val="333333"/>
                </a:solidFill>
                <a:highlight>
                  <a:srgbClr val="C9DAF8"/>
                </a:highlight>
              </a:rPr>
              <a:t>Gallino, S., &amp; Moreno, A. (n.d.). Integration of Online and Offline Channels in Retail: The Impact of Sharing Reliable Inventory Availability Information. S2SRN Electronic Journal. doi:10.2139/ssrn.2149095</a:t>
            </a:r>
            <a:endParaRPr sz="1600">
              <a:solidFill>
                <a:srgbClr val="333333"/>
              </a:solidFill>
              <a:highlight>
                <a:srgbClr val="C9DAF8"/>
              </a:highlight>
            </a:endParaRPr>
          </a:p>
          <a:p>
            <a:pPr indent="0" lvl="0" marL="0" marR="0" rtl="0" algn="l">
              <a:lnSpc>
                <a:spcPct val="111111"/>
              </a:lnSpc>
              <a:spcBef>
                <a:spcPts val="2400"/>
              </a:spcBef>
              <a:spcAft>
                <a:spcPts val="600"/>
              </a:spcAft>
              <a:buNone/>
            </a:pPr>
            <a:r>
              <a:t/>
            </a:r>
            <a:endParaRPr>
              <a:solidFill>
                <a:srgbClr val="333333"/>
              </a:solidFill>
              <a:highlight>
                <a:srgbClr val="FFE7AF"/>
              </a:highlight>
            </a:endParaRPr>
          </a:p>
        </p:txBody>
      </p:sp>
      <p:pic>
        <p:nvPicPr>
          <p:cNvPr id="398" name="Shape 398"/>
          <p:cNvPicPr preferRelativeResize="0"/>
          <p:nvPr/>
        </p:nvPicPr>
        <p:blipFill rotWithShape="1">
          <a:blip r:embed="rId3">
            <a:alphaModFix/>
          </a:blip>
          <a:srcRect b="0" l="19134" r="24980" t="0"/>
          <a:stretch/>
        </p:blipFill>
        <p:spPr>
          <a:xfrm>
            <a:off x="3021975" y="1090625"/>
            <a:ext cx="1029339" cy="1034575"/>
          </a:xfrm>
          <a:prstGeom prst="rect">
            <a:avLst/>
          </a:prstGeom>
          <a:noFill/>
          <a:ln>
            <a:noFill/>
          </a:ln>
        </p:spPr>
      </p:pic>
      <p:pic>
        <p:nvPicPr>
          <p:cNvPr id="399" name="Shape 399"/>
          <p:cNvPicPr preferRelativeResize="0"/>
          <p:nvPr/>
        </p:nvPicPr>
        <p:blipFill rotWithShape="1">
          <a:blip r:embed="rId3">
            <a:alphaModFix/>
          </a:blip>
          <a:srcRect b="0" l="19134" r="24980" t="0"/>
          <a:stretch/>
        </p:blipFill>
        <p:spPr>
          <a:xfrm>
            <a:off x="5385475" y="1076225"/>
            <a:ext cx="1029339" cy="1034575"/>
          </a:xfrm>
          <a:prstGeom prst="rect">
            <a:avLst/>
          </a:prstGeom>
          <a:noFill/>
          <a:ln>
            <a:noFill/>
          </a:ln>
        </p:spPr>
      </p:pic>
      <p:pic>
        <p:nvPicPr>
          <p:cNvPr id="400" name="Shape 400"/>
          <p:cNvPicPr preferRelativeResize="0"/>
          <p:nvPr/>
        </p:nvPicPr>
        <p:blipFill rotWithShape="1">
          <a:blip r:embed="rId3">
            <a:alphaModFix/>
          </a:blip>
          <a:srcRect b="0" l="19134" r="24980" t="0"/>
          <a:stretch/>
        </p:blipFill>
        <p:spPr>
          <a:xfrm>
            <a:off x="4203725" y="1076225"/>
            <a:ext cx="1029339" cy="1034575"/>
          </a:xfrm>
          <a:prstGeom prst="rect">
            <a:avLst/>
          </a:prstGeom>
          <a:noFill/>
          <a:ln>
            <a:noFill/>
          </a:ln>
        </p:spPr>
      </p:pic>
      <p:sp>
        <p:nvSpPr>
          <p:cNvPr id="401" name="Shape 4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Shape 406"/>
          <p:cNvPicPr preferRelativeResize="0"/>
          <p:nvPr/>
        </p:nvPicPr>
        <p:blipFill>
          <a:blip r:embed="rId3">
            <a:alphaModFix amt="85000"/>
          </a:blip>
          <a:stretch>
            <a:fillRect/>
          </a:stretch>
        </p:blipFill>
        <p:spPr>
          <a:xfrm>
            <a:off x="0" y="0"/>
            <a:ext cx="9143999" cy="5143500"/>
          </a:xfrm>
          <a:prstGeom prst="rect">
            <a:avLst/>
          </a:prstGeom>
          <a:noFill/>
          <a:ln>
            <a:noFill/>
          </a:ln>
        </p:spPr>
      </p:pic>
      <p:sp>
        <p:nvSpPr>
          <p:cNvPr id="407" name="Shape 4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 &amp; A</a:t>
            </a:r>
            <a:endParaRPr/>
          </a:p>
        </p:txBody>
      </p:sp>
      <p:sp>
        <p:nvSpPr>
          <p:cNvPr id="408" name="Shape 4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700"/>
              <a:t>Sales: Clustered Robust Standard Errors - Three Variable Interaction</a:t>
            </a:r>
            <a:endParaRPr sz="2700"/>
          </a:p>
          <a:p>
            <a:pPr indent="0" lvl="0" marL="0" rtl="0">
              <a:spcBef>
                <a:spcPts val="0"/>
              </a:spcBef>
              <a:spcAft>
                <a:spcPts val="0"/>
              </a:spcAft>
              <a:buNone/>
            </a:pPr>
            <a:r>
              <a:t/>
            </a:r>
            <a:endParaRPr sz="2700"/>
          </a:p>
          <a:p>
            <a:pPr indent="0" lvl="0" marL="0" rtl="0">
              <a:spcBef>
                <a:spcPts val="0"/>
              </a:spcBef>
              <a:spcAft>
                <a:spcPts val="0"/>
              </a:spcAft>
              <a:buNone/>
            </a:pPr>
            <a:r>
              <a:t/>
            </a:r>
            <a:endParaRPr sz="2700"/>
          </a:p>
          <a:p>
            <a:pPr indent="0" lvl="0" marL="0" rtl="0">
              <a:spcBef>
                <a:spcPts val="0"/>
              </a:spcBef>
              <a:spcAft>
                <a:spcPts val="0"/>
              </a:spcAft>
              <a:buNone/>
            </a:pPr>
            <a:r>
              <a:t/>
            </a:r>
            <a:endParaRPr sz="2700"/>
          </a:p>
        </p:txBody>
      </p:sp>
      <p:sp>
        <p:nvSpPr>
          <p:cNvPr id="414" name="Shape 4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15" name="Shape 415"/>
          <p:cNvPicPr preferRelativeResize="0"/>
          <p:nvPr/>
        </p:nvPicPr>
        <p:blipFill>
          <a:blip r:embed="rId3">
            <a:alphaModFix/>
          </a:blip>
          <a:stretch>
            <a:fillRect/>
          </a:stretch>
        </p:blipFill>
        <p:spPr>
          <a:xfrm>
            <a:off x="4227125" y="1014900"/>
            <a:ext cx="4605174" cy="3892125"/>
          </a:xfrm>
          <a:prstGeom prst="rect">
            <a:avLst/>
          </a:prstGeom>
          <a:noFill/>
          <a:ln>
            <a:noFill/>
          </a:ln>
        </p:spPr>
      </p:pic>
      <p:sp>
        <p:nvSpPr>
          <p:cNvPr id="416" name="Shape 4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7" name="Shape 417"/>
          <p:cNvSpPr/>
          <p:nvPr/>
        </p:nvSpPr>
        <p:spPr>
          <a:xfrm>
            <a:off x="307500" y="4140175"/>
            <a:ext cx="37128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4279100" y="4140175"/>
            <a:ext cx="4329000" cy="141900"/>
          </a:xfrm>
          <a:prstGeom prst="rect">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19" name="Shape 419"/>
          <p:cNvPicPr preferRelativeResize="0"/>
          <p:nvPr/>
        </p:nvPicPr>
        <p:blipFill>
          <a:blip r:embed="rId4">
            <a:alphaModFix/>
          </a:blip>
          <a:stretch>
            <a:fillRect/>
          </a:stretch>
        </p:blipFill>
        <p:spPr>
          <a:xfrm>
            <a:off x="335100" y="1266325"/>
            <a:ext cx="3801400" cy="3302700"/>
          </a:xfrm>
          <a:prstGeom prst="rect">
            <a:avLst/>
          </a:prstGeom>
          <a:noFill/>
          <a:ln>
            <a:noFill/>
          </a:ln>
        </p:spPr>
      </p:pic>
      <p:sp>
        <p:nvSpPr>
          <p:cNvPr id="420" name="Shape 420"/>
          <p:cNvSpPr txBox="1"/>
          <p:nvPr/>
        </p:nvSpPr>
        <p:spPr>
          <a:xfrm>
            <a:off x="354725" y="951425"/>
            <a:ext cx="3478200" cy="20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Clustered by Store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Description of Variables</a:t>
            </a:r>
            <a:endParaRPr/>
          </a:p>
          <a:p>
            <a:pPr indent="0" lvl="0" marL="0">
              <a:spcBef>
                <a:spcPts val="0"/>
              </a:spcBef>
              <a:spcAft>
                <a:spcPts val="0"/>
              </a:spcAft>
              <a:buNone/>
            </a:pPr>
            <a:r>
              <a:t/>
            </a:r>
            <a:endParaRPr/>
          </a:p>
        </p:txBody>
      </p:sp>
      <p:graphicFrame>
        <p:nvGraphicFramePr>
          <p:cNvPr id="88" name="Shape 88"/>
          <p:cNvGraphicFramePr/>
          <p:nvPr/>
        </p:nvGraphicFramePr>
        <p:xfrm>
          <a:off x="496850" y="588900"/>
          <a:ext cx="3000000" cy="3000000"/>
        </p:xfrm>
        <a:graphic>
          <a:graphicData uri="http://schemas.openxmlformats.org/drawingml/2006/table">
            <a:tbl>
              <a:tblPr>
                <a:noFill/>
                <a:tableStyleId>{94115193-D843-494B-B295-945479D88636}</a:tableStyleId>
              </a:tblPr>
              <a:tblGrid>
                <a:gridCol w="382850"/>
                <a:gridCol w="2169450"/>
                <a:gridCol w="1199800"/>
              </a:tblGrid>
              <a:tr h="176075">
                <a:tc>
                  <a:txBody>
                    <a:bodyPr>
                      <a:noAutofit/>
                    </a:bodyPr>
                    <a:lstStyle/>
                    <a:p>
                      <a:pPr indent="0" lvl="0" marL="0" rtl="0">
                        <a:spcBef>
                          <a:spcPts val="0"/>
                        </a:spcBef>
                        <a:spcAft>
                          <a:spcPts val="0"/>
                        </a:spcAft>
                        <a:buNone/>
                      </a:pPr>
                      <a:r>
                        <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Dependent Variable</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Variable Type</a:t>
                      </a:r>
                      <a:endParaRPr sz="1100"/>
                    </a:p>
                  </a:txBody>
                  <a:tcPr marT="91425" marB="91425" marR="91425" marL="91425">
                    <a:solidFill>
                      <a:srgbClr val="C9DAF8"/>
                    </a:solidFill>
                  </a:tcPr>
                </a:tc>
              </a:tr>
              <a:tr h="288775">
                <a:tc>
                  <a:txBody>
                    <a:bodyPr>
                      <a:noAutofit/>
                    </a:bodyPr>
                    <a:lstStyle/>
                    <a:p>
                      <a:pPr indent="0" lvl="0" marL="0" marR="0" rtl="0" algn="l">
                        <a:lnSpc>
                          <a:spcPct val="100000"/>
                        </a:lnSpc>
                        <a:spcBef>
                          <a:spcPts val="0"/>
                        </a:spcBef>
                        <a:spcAft>
                          <a:spcPts val="0"/>
                        </a:spcAft>
                        <a:buNone/>
                      </a:pPr>
                      <a:r>
                        <a:rPr lang="en" sz="1100"/>
                        <a:t>1</a:t>
                      </a:r>
                      <a:endParaRPr sz="1100"/>
                    </a:p>
                  </a:txBody>
                  <a:tcPr marT="91425" marB="91425" marR="91425" marL="91425"/>
                </a:tc>
                <a:tc>
                  <a:txBody>
                    <a:bodyPr>
                      <a:noAutofit/>
                    </a:bodyPr>
                    <a:lstStyle/>
                    <a:p>
                      <a:pPr indent="0" lvl="0" marL="0" marR="0" rtl="0" algn="l">
                        <a:lnSpc>
                          <a:spcPct val="100000"/>
                        </a:lnSpc>
                        <a:spcBef>
                          <a:spcPts val="0"/>
                        </a:spcBef>
                        <a:spcAft>
                          <a:spcPts val="0"/>
                        </a:spcAft>
                        <a:buNone/>
                      </a:pPr>
                      <a:r>
                        <a:rPr lang="en" sz="1100"/>
                        <a:t>Monthly $Sales (generated)</a:t>
                      </a:r>
                      <a:endParaRPr sz="1100"/>
                    </a:p>
                  </a:txBody>
                  <a:tcPr marT="91425" marB="91425" marR="91425" marL="91425"/>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278550">
                <a:tc>
                  <a:txBody>
                    <a:bodyPr>
                      <a:noAutofit/>
                    </a:bodyPr>
                    <a:lstStyle/>
                    <a:p>
                      <a:pPr indent="0" lvl="0" marL="0" marR="0" rtl="0" algn="l">
                        <a:lnSpc>
                          <a:spcPct val="100000"/>
                        </a:lnSpc>
                        <a:spcBef>
                          <a:spcPts val="0"/>
                        </a:spcBef>
                        <a:spcAft>
                          <a:spcPts val="0"/>
                        </a:spcAft>
                        <a:buNone/>
                      </a:pPr>
                      <a:r>
                        <a:rPr lang="en" sz="1100"/>
                        <a:t>2</a:t>
                      </a:r>
                      <a:endParaRPr sz="1100"/>
                    </a:p>
                  </a:txBody>
                  <a:tcPr marT="91425" marB="91425" marR="91425" marL="91425"/>
                </a:tc>
                <a:tc>
                  <a:txBody>
                    <a:bodyPr>
                      <a:noAutofit/>
                    </a:bodyPr>
                    <a:lstStyle/>
                    <a:p>
                      <a:pPr indent="0" lvl="0" marL="0" marR="0" rtl="0" algn="l">
                        <a:lnSpc>
                          <a:spcPct val="100000"/>
                        </a:lnSpc>
                        <a:spcBef>
                          <a:spcPts val="0"/>
                        </a:spcBef>
                        <a:spcAft>
                          <a:spcPts val="0"/>
                        </a:spcAft>
                        <a:buNone/>
                      </a:pPr>
                      <a:r>
                        <a:rPr lang="en" sz="1100"/>
                        <a:t>Return Probability</a:t>
                      </a:r>
                      <a:endParaRPr sz="1100"/>
                    </a:p>
                  </a:txBody>
                  <a:tcPr marT="91425" marB="91425" marR="91425" marL="91425"/>
                </a:tc>
                <a:tc>
                  <a:txBody>
                    <a:bodyPr>
                      <a:noAutofit/>
                    </a:bodyPr>
                    <a:lstStyle/>
                    <a:p>
                      <a:pPr indent="0" lvl="0" marL="0" rtl="0">
                        <a:spcBef>
                          <a:spcPts val="0"/>
                        </a:spcBef>
                        <a:spcAft>
                          <a:spcPts val="0"/>
                        </a:spcAft>
                        <a:buNone/>
                      </a:pPr>
                      <a:r>
                        <a:rPr lang="en" sz="1100"/>
                        <a:t>Binary</a:t>
                      </a:r>
                      <a:endParaRPr sz="1100"/>
                    </a:p>
                  </a:txBody>
                  <a:tcPr marT="91425" marB="91425" marR="91425" marL="91425"/>
                </a:tc>
              </a:tr>
            </a:tbl>
          </a:graphicData>
        </a:graphic>
      </p:graphicFrame>
      <p:graphicFrame>
        <p:nvGraphicFramePr>
          <p:cNvPr id="89" name="Shape 89"/>
          <p:cNvGraphicFramePr/>
          <p:nvPr/>
        </p:nvGraphicFramePr>
        <p:xfrm>
          <a:off x="496850" y="1718150"/>
          <a:ext cx="3000000" cy="3000000"/>
        </p:xfrm>
        <a:graphic>
          <a:graphicData uri="http://schemas.openxmlformats.org/drawingml/2006/table">
            <a:tbl>
              <a:tblPr>
                <a:noFill/>
                <a:tableStyleId>{94115193-D843-494B-B295-945479D88636}</a:tableStyleId>
              </a:tblPr>
              <a:tblGrid>
                <a:gridCol w="382850"/>
                <a:gridCol w="2162750"/>
                <a:gridCol w="1201650"/>
              </a:tblGrid>
              <a:tr h="100000">
                <a:tc>
                  <a:txBody>
                    <a:bodyPr>
                      <a:noAutofit/>
                    </a:bodyPr>
                    <a:lstStyle/>
                    <a:p>
                      <a:pPr indent="0" lvl="0" marL="0" rtl="0">
                        <a:spcBef>
                          <a:spcPts val="0"/>
                        </a:spcBef>
                        <a:spcAft>
                          <a:spcPts val="0"/>
                        </a:spcAft>
                        <a:buNone/>
                      </a:pPr>
                      <a:r>
                        <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Demographic</a:t>
                      </a:r>
                      <a:endParaRPr sz="11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1100"/>
                        <a:t>Variable Type</a:t>
                      </a:r>
                      <a:endParaRPr sz="1100"/>
                    </a:p>
                  </a:txBody>
                  <a:tcPr marT="91425" marB="91425" marR="91425" marL="91425">
                    <a:solidFill>
                      <a:srgbClr val="C9DAF8"/>
                    </a:solidFill>
                  </a:tcPr>
                </a:tc>
              </a:tr>
              <a:tr h="299025">
                <a:tc>
                  <a:txBody>
                    <a:bodyPr>
                      <a:noAutofit/>
                    </a:bodyPr>
                    <a:lstStyle/>
                    <a:p>
                      <a:pPr indent="0" lvl="0" marL="0" rtl="0">
                        <a:spcBef>
                          <a:spcPts val="0"/>
                        </a:spcBef>
                        <a:spcAft>
                          <a:spcPts val="0"/>
                        </a:spcAft>
                        <a:buNone/>
                      </a:pPr>
                      <a:r>
                        <a:rPr lang="en" sz="1100"/>
                        <a:t>3</a:t>
                      </a:r>
                      <a:endParaRPr sz="1100"/>
                    </a:p>
                  </a:txBody>
                  <a:tcPr marT="91425" marB="91425" marR="91425" marL="91425"/>
                </a:tc>
                <a:tc>
                  <a:txBody>
                    <a:bodyPr>
                      <a:noAutofit/>
                    </a:bodyPr>
                    <a:lstStyle/>
                    <a:p>
                      <a:pPr indent="0" lvl="0" marL="0" rtl="0">
                        <a:spcBef>
                          <a:spcPts val="0"/>
                        </a:spcBef>
                        <a:spcAft>
                          <a:spcPts val="0"/>
                        </a:spcAft>
                        <a:buNone/>
                      </a:pPr>
                      <a:r>
                        <a:rPr lang="en" sz="1100"/>
                        <a:t>Income</a:t>
                      </a:r>
                      <a:endParaRPr sz="1100"/>
                    </a:p>
                  </a:txBody>
                  <a:tcPr marT="91425" marB="91425" marR="91425" marL="91425"/>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247800">
                <a:tc>
                  <a:txBody>
                    <a:bodyPr>
                      <a:noAutofit/>
                    </a:bodyPr>
                    <a:lstStyle/>
                    <a:p>
                      <a:pPr indent="0" lvl="0" marL="0" rtl="0">
                        <a:spcBef>
                          <a:spcPts val="0"/>
                        </a:spcBef>
                        <a:spcAft>
                          <a:spcPts val="0"/>
                        </a:spcAft>
                        <a:buNone/>
                      </a:pPr>
                      <a:r>
                        <a:rPr lang="en" sz="1100"/>
                        <a:t>4</a:t>
                      </a:r>
                      <a:endParaRPr sz="1100"/>
                    </a:p>
                  </a:txBody>
                  <a:tcPr marT="91425" marB="91425" marR="91425" marL="91425"/>
                </a:tc>
                <a:tc>
                  <a:txBody>
                    <a:bodyPr>
                      <a:noAutofit/>
                    </a:bodyPr>
                    <a:lstStyle/>
                    <a:p>
                      <a:pPr indent="0" lvl="0" marL="0" rtl="0">
                        <a:spcBef>
                          <a:spcPts val="0"/>
                        </a:spcBef>
                        <a:spcAft>
                          <a:spcPts val="0"/>
                        </a:spcAft>
                        <a:buNone/>
                      </a:pPr>
                      <a:r>
                        <a:rPr lang="en" sz="1100"/>
                        <a:t>Gender</a:t>
                      </a:r>
                      <a:endParaRPr sz="1100"/>
                    </a:p>
                  </a:txBody>
                  <a:tcPr marT="91425" marB="91425" marR="91425" marL="91425"/>
                </a:tc>
                <a:tc>
                  <a:txBody>
                    <a:bodyPr>
                      <a:noAutofit/>
                    </a:bodyPr>
                    <a:lstStyle/>
                    <a:p>
                      <a:pPr indent="0" lvl="0" marL="0" rtl="0">
                        <a:spcBef>
                          <a:spcPts val="0"/>
                        </a:spcBef>
                        <a:spcAft>
                          <a:spcPts val="0"/>
                        </a:spcAft>
                        <a:buNone/>
                      </a:pPr>
                      <a:r>
                        <a:rPr lang="en" sz="1100"/>
                        <a:t>Binary</a:t>
                      </a:r>
                      <a:endParaRPr sz="1100"/>
                    </a:p>
                  </a:txBody>
                  <a:tcPr marT="91425" marB="91425" marR="91425" marL="91425"/>
                </a:tc>
              </a:tr>
              <a:tr h="155575">
                <a:tc>
                  <a:txBody>
                    <a:bodyPr>
                      <a:noAutofit/>
                    </a:bodyPr>
                    <a:lstStyle/>
                    <a:p>
                      <a:pPr indent="0" lvl="0" marL="0" rtl="0">
                        <a:spcBef>
                          <a:spcPts val="0"/>
                        </a:spcBef>
                        <a:spcAft>
                          <a:spcPts val="0"/>
                        </a:spcAft>
                        <a:buNone/>
                      </a:pPr>
                      <a:r>
                        <a:rPr lang="en" sz="1100"/>
                        <a:t>5</a:t>
                      </a:r>
                      <a:endParaRPr sz="1100"/>
                    </a:p>
                  </a:txBody>
                  <a:tcPr marT="91425" marB="91425" marR="91425" marL="91425"/>
                </a:tc>
                <a:tc>
                  <a:txBody>
                    <a:bodyPr>
                      <a:noAutofit/>
                    </a:bodyPr>
                    <a:lstStyle/>
                    <a:p>
                      <a:pPr indent="0" lvl="0" marL="0" rtl="0">
                        <a:spcBef>
                          <a:spcPts val="0"/>
                        </a:spcBef>
                        <a:spcAft>
                          <a:spcPts val="0"/>
                        </a:spcAft>
                        <a:buNone/>
                      </a:pPr>
                      <a:r>
                        <a:rPr lang="en" sz="1100"/>
                        <a:t>Age</a:t>
                      </a:r>
                      <a:endParaRPr sz="1100"/>
                    </a:p>
                  </a:txBody>
                  <a:tcPr marT="91425" marB="91425" marR="91425" marL="91425"/>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247800">
                <a:tc>
                  <a:txBody>
                    <a:bodyPr>
                      <a:noAutofit/>
                    </a:bodyPr>
                    <a:lstStyle/>
                    <a:p>
                      <a:pPr indent="0" lvl="0" marL="0" rtl="0">
                        <a:spcBef>
                          <a:spcPts val="0"/>
                        </a:spcBef>
                        <a:spcAft>
                          <a:spcPts val="0"/>
                        </a:spcAft>
                        <a:buNone/>
                      </a:pPr>
                      <a:r>
                        <a:rPr lang="en" sz="1100"/>
                        <a:t>6</a:t>
                      </a:r>
                      <a:endParaRPr sz="1100"/>
                    </a:p>
                  </a:txBody>
                  <a:tcPr marT="91425" marB="91425" marR="91425" marL="91425"/>
                </a:tc>
                <a:tc>
                  <a:txBody>
                    <a:bodyPr>
                      <a:noAutofit/>
                    </a:bodyPr>
                    <a:lstStyle/>
                    <a:p>
                      <a:pPr indent="0" lvl="0" marL="0" rtl="0">
                        <a:spcBef>
                          <a:spcPts val="0"/>
                        </a:spcBef>
                        <a:spcAft>
                          <a:spcPts val="0"/>
                        </a:spcAft>
                        <a:buNone/>
                      </a:pPr>
                      <a:r>
                        <a:rPr lang="en" sz="1100"/>
                        <a:t>Child</a:t>
                      </a:r>
                      <a:endParaRPr sz="1100"/>
                    </a:p>
                  </a:txBody>
                  <a:tcPr marT="91425" marB="91425" marR="91425" marL="91425"/>
                </a:tc>
                <a:tc>
                  <a:txBody>
                    <a:bodyPr>
                      <a:noAutofit/>
                    </a:bodyPr>
                    <a:lstStyle/>
                    <a:p>
                      <a:pPr indent="0" lvl="0" marL="0" rtl="0">
                        <a:spcBef>
                          <a:spcPts val="0"/>
                        </a:spcBef>
                        <a:spcAft>
                          <a:spcPts val="0"/>
                        </a:spcAft>
                        <a:buNone/>
                      </a:pPr>
                      <a:r>
                        <a:rPr lang="en" sz="1100"/>
                        <a:t>Binary</a:t>
                      </a:r>
                      <a:endParaRPr sz="1100"/>
                    </a:p>
                  </a:txBody>
                  <a:tcPr marT="91425" marB="91425" marR="91425" marL="91425"/>
                </a:tc>
              </a:tr>
              <a:tr h="135100">
                <a:tc>
                  <a:txBody>
                    <a:bodyPr>
                      <a:noAutofit/>
                    </a:bodyPr>
                    <a:lstStyle/>
                    <a:p>
                      <a:pPr indent="0" lvl="0" marL="0" rtl="0">
                        <a:spcBef>
                          <a:spcPts val="0"/>
                        </a:spcBef>
                        <a:spcAft>
                          <a:spcPts val="0"/>
                        </a:spcAft>
                        <a:buNone/>
                      </a:pPr>
                      <a:r>
                        <a:rPr lang="en" sz="1100"/>
                        <a:t>7</a:t>
                      </a:r>
                      <a:endParaRPr sz="1100"/>
                    </a:p>
                  </a:txBody>
                  <a:tcPr marT="91425" marB="91425" marR="91425" marL="91425"/>
                </a:tc>
                <a:tc>
                  <a:txBody>
                    <a:bodyPr>
                      <a:noAutofit/>
                    </a:bodyPr>
                    <a:lstStyle/>
                    <a:p>
                      <a:pPr indent="0" lvl="0" marL="0" rtl="0">
                        <a:spcBef>
                          <a:spcPts val="0"/>
                        </a:spcBef>
                        <a:spcAft>
                          <a:spcPts val="0"/>
                        </a:spcAft>
                        <a:buNone/>
                      </a:pPr>
                      <a:r>
                        <a:rPr lang="en" sz="1100"/>
                        <a:t>Homeowner</a:t>
                      </a:r>
                      <a:endParaRPr sz="1100"/>
                    </a:p>
                  </a:txBody>
                  <a:tcPr marT="91425" marB="91425" marR="91425" marL="91425"/>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217075">
                <a:tc>
                  <a:txBody>
                    <a:bodyPr>
                      <a:noAutofit/>
                    </a:bodyPr>
                    <a:lstStyle/>
                    <a:p>
                      <a:pPr indent="0" lvl="0" marL="0" rtl="0">
                        <a:spcBef>
                          <a:spcPts val="0"/>
                        </a:spcBef>
                        <a:spcAft>
                          <a:spcPts val="0"/>
                        </a:spcAft>
                        <a:buNone/>
                      </a:pPr>
                      <a:r>
                        <a:rPr lang="en" sz="1100"/>
                        <a:t>8</a:t>
                      </a:r>
                      <a:endParaRPr sz="1100"/>
                    </a:p>
                  </a:txBody>
                  <a:tcPr marT="91425" marB="91425" marR="91425" marL="91425"/>
                </a:tc>
                <a:tc>
                  <a:txBody>
                    <a:bodyPr>
                      <a:noAutofit/>
                    </a:bodyPr>
                    <a:lstStyle/>
                    <a:p>
                      <a:pPr indent="0" lvl="0" marL="0" rtl="0">
                        <a:spcBef>
                          <a:spcPts val="0"/>
                        </a:spcBef>
                        <a:spcAft>
                          <a:spcPts val="0"/>
                        </a:spcAft>
                        <a:buNone/>
                      </a:pPr>
                      <a:r>
                        <a:rPr lang="en" sz="1100"/>
                        <a:t>Ethnic</a:t>
                      </a:r>
                      <a:endParaRPr sz="1100"/>
                    </a:p>
                  </a:txBody>
                  <a:tcPr marT="91425" marB="91425" marR="91425" marL="91425"/>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186325">
                <a:tc>
                  <a:txBody>
                    <a:bodyPr>
                      <a:noAutofit/>
                    </a:bodyPr>
                    <a:lstStyle/>
                    <a:p>
                      <a:pPr indent="0" lvl="0" marL="0" rtl="0">
                        <a:spcBef>
                          <a:spcPts val="0"/>
                        </a:spcBef>
                        <a:spcAft>
                          <a:spcPts val="0"/>
                        </a:spcAft>
                        <a:buNone/>
                      </a:pPr>
                      <a:r>
                        <a:rPr lang="en" sz="1100"/>
                        <a:t>9</a:t>
                      </a:r>
                      <a:endParaRPr sz="1100"/>
                    </a:p>
                  </a:txBody>
                  <a:tcPr marT="91425" marB="91425" marR="91425" marL="91425"/>
                </a:tc>
                <a:tc>
                  <a:txBody>
                    <a:bodyPr>
                      <a:noAutofit/>
                    </a:bodyPr>
                    <a:lstStyle/>
                    <a:p>
                      <a:pPr indent="0" lvl="0" marL="0" rtl="0">
                        <a:spcBef>
                          <a:spcPts val="0"/>
                        </a:spcBef>
                        <a:spcAft>
                          <a:spcPts val="0"/>
                        </a:spcAft>
                        <a:buNone/>
                      </a:pPr>
                      <a:r>
                        <a:rPr lang="en" sz="1100"/>
                        <a:t>Length of Residence</a:t>
                      </a:r>
                      <a:endParaRPr sz="1100"/>
                    </a:p>
                  </a:txBody>
                  <a:tcPr marT="91425" marB="91425" marR="91425" marL="91425"/>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100000">
                <a:tc>
                  <a:txBody>
                    <a:bodyPr>
                      <a:noAutofit/>
                    </a:bodyPr>
                    <a:lstStyle/>
                    <a:p>
                      <a:pPr indent="0" lvl="0" marL="0" rtl="0">
                        <a:spcBef>
                          <a:spcPts val="0"/>
                        </a:spcBef>
                        <a:spcAft>
                          <a:spcPts val="0"/>
                        </a:spcAft>
                        <a:buNone/>
                      </a:pPr>
                      <a:r>
                        <a:rPr lang="en" sz="1100"/>
                        <a:t>10</a:t>
                      </a:r>
                      <a:endParaRPr sz="1100"/>
                    </a:p>
                  </a:txBody>
                  <a:tcPr marT="91425" marB="91425" marR="91425" marL="91425"/>
                </a:tc>
                <a:tc>
                  <a:txBody>
                    <a:bodyPr>
                      <a:noAutofit/>
                    </a:bodyPr>
                    <a:lstStyle/>
                    <a:p>
                      <a:pPr indent="0" lvl="0" marL="0" rtl="0">
                        <a:spcBef>
                          <a:spcPts val="0"/>
                        </a:spcBef>
                        <a:spcAft>
                          <a:spcPts val="0"/>
                        </a:spcAft>
                        <a:buNone/>
                      </a:pPr>
                      <a:r>
                        <a:rPr lang="en" sz="1100"/>
                        <a:t>Customer ID</a:t>
                      </a:r>
                      <a:endParaRPr sz="1100"/>
                    </a:p>
                  </a:txBody>
                  <a:tcPr marT="91425" marB="91425" marR="91425" marL="91425"/>
                </a:tc>
                <a:tc>
                  <a:txBody>
                    <a:bodyPr>
                      <a:noAutofit/>
                    </a:bodyPr>
                    <a:lstStyle/>
                    <a:p>
                      <a:pPr indent="0" lvl="0" marL="0" rtl="0">
                        <a:spcBef>
                          <a:spcPts val="0"/>
                        </a:spcBef>
                        <a:spcAft>
                          <a:spcPts val="0"/>
                        </a:spcAft>
                        <a:buNone/>
                      </a:pPr>
                      <a:r>
                        <a:rPr lang="en" sz="1100"/>
                        <a:t>/</a:t>
                      </a:r>
                      <a:endParaRPr sz="1100"/>
                    </a:p>
                  </a:txBody>
                  <a:tcPr marT="91425" marB="91425" marR="91425" marL="91425"/>
                </a:tc>
              </a:tr>
            </a:tbl>
          </a:graphicData>
        </a:graphic>
      </p:graphicFrame>
      <p:graphicFrame>
        <p:nvGraphicFramePr>
          <p:cNvPr id="90" name="Shape 90"/>
          <p:cNvGraphicFramePr/>
          <p:nvPr/>
        </p:nvGraphicFramePr>
        <p:xfrm>
          <a:off x="4864675" y="72350"/>
          <a:ext cx="3000000" cy="3000000"/>
        </p:xfrm>
        <a:graphic>
          <a:graphicData uri="http://schemas.openxmlformats.org/drawingml/2006/table">
            <a:tbl>
              <a:tblPr>
                <a:noFill/>
                <a:tableStyleId>{94115193-D843-494B-B295-945479D88636}</a:tableStyleId>
              </a:tblPr>
              <a:tblGrid>
                <a:gridCol w="453150"/>
                <a:gridCol w="1918300"/>
                <a:gridCol w="1201700"/>
              </a:tblGrid>
              <a:tr h="100000">
                <a:tc>
                  <a:txBody>
                    <a:bodyPr>
                      <a:noAutofit/>
                    </a:bodyPr>
                    <a:lstStyle/>
                    <a:p>
                      <a:pPr indent="0" lvl="0" marL="0" rtl="0">
                        <a:spcBef>
                          <a:spcPts val="0"/>
                        </a:spcBef>
                        <a:spcAft>
                          <a:spcPts val="0"/>
                        </a:spcAft>
                        <a:buNone/>
                      </a:pPr>
                      <a:r>
                        <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spcBef>
                          <a:spcPts val="0"/>
                        </a:spcBef>
                        <a:spcAft>
                          <a:spcPts val="0"/>
                        </a:spcAft>
                        <a:buNone/>
                      </a:pPr>
                      <a:r>
                        <a:rPr lang="en" sz="1100"/>
                        <a:t>Sales</a:t>
                      </a:r>
                      <a:endParaRPr sz="11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1100"/>
                        <a:t>Variable Type</a:t>
                      </a:r>
                      <a:endParaRPr sz="1100"/>
                    </a:p>
                  </a:txBody>
                  <a:tcPr marT="91425" marB="91425" marR="91425" marL="91425">
                    <a:solidFill>
                      <a:srgbClr val="C9DAF8"/>
                    </a:solidFill>
                  </a:tcPr>
                </a:tc>
              </a:tr>
              <a:tr h="165825">
                <a:tc>
                  <a:txBody>
                    <a:bodyPr>
                      <a:noAutofit/>
                    </a:bodyPr>
                    <a:lstStyle/>
                    <a:p>
                      <a:pPr indent="0" lvl="0" marL="0" rtl="0">
                        <a:spcBef>
                          <a:spcPts val="0"/>
                        </a:spcBef>
                        <a:spcAft>
                          <a:spcPts val="0"/>
                        </a:spcAft>
                        <a:buNone/>
                      </a:pPr>
                      <a:r>
                        <a:rPr lang="en" sz="1100"/>
                        <a:t>11</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BOPS</a:t>
                      </a:r>
                      <a:endParaRPr sz="1100"/>
                    </a:p>
                  </a:txBody>
                  <a:tcPr marT="91425" marB="91425" marR="91425" marL="91425">
                    <a:lnL cap="flat" cmpd="sng" w="9525">
                      <a:solidFill>
                        <a:srgbClr val="9E9E9E"/>
                      </a:solidFill>
                      <a:prstDash val="solid"/>
                      <a:round/>
                      <a:headEnd len="med" w="med" type="none"/>
                      <a:tailEnd len="med" w="med" type="none"/>
                    </a:lnL>
                  </a:tcPr>
                </a:tc>
                <a:tc>
                  <a:txBody>
                    <a:bodyPr>
                      <a:noAutofit/>
                    </a:bodyPr>
                    <a:lstStyle/>
                    <a:p>
                      <a:pPr indent="0" lvl="0" marL="0" rtl="0">
                        <a:spcBef>
                          <a:spcPts val="0"/>
                        </a:spcBef>
                        <a:spcAft>
                          <a:spcPts val="0"/>
                        </a:spcAft>
                        <a:buNone/>
                      </a:pPr>
                      <a:r>
                        <a:rPr lang="en" sz="1100"/>
                        <a:t>Binary</a:t>
                      </a:r>
                      <a:endParaRPr sz="1100"/>
                    </a:p>
                  </a:txBody>
                  <a:tcPr marT="91425" marB="91425" marR="91425" marL="91425"/>
                </a:tc>
              </a:tr>
              <a:tr h="186325">
                <a:tc>
                  <a:txBody>
                    <a:bodyPr>
                      <a:noAutofit/>
                    </a:bodyPr>
                    <a:lstStyle/>
                    <a:p>
                      <a:pPr indent="0" lvl="0" marL="0" rtl="0">
                        <a:spcBef>
                          <a:spcPts val="0"/>
                        </a:spcBef>
                        <a:spcAft>
                          <a:spcPts val="0"/>
                        </a:spcAft>
                        <a:buNone/>
                      </a:pPr>
                      <a:r>
                        <a:rPr lang="en" sz="1100"/>
                        <a:t>12</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Store Number</a:t>
                      </a:r>
                      <a:endParaRPr sz="1100"/>
                    </a:p>
                  </a:txBody>
                  <a:tcPr marT="91425" marB="91425" marR="91425" marL="91425">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165825">
                <a:tc>
                  <a:txBody>
                    <a:bodyPr>
                      <a:noAutofit/>
                    </a:bodyPr>
                    <a:lstStyle/>
                    <a:p>
                      <a:pPr indent="0" lvl="0" marL="0" rtl="0">
                        <a:spcBef>
                          <a:spcPts val="0"/>
                        </a:spcBef>
                        <a:spcAft>
                          <a:spcPts val="0"/>
                        </a:spcAft>
                        <a:buNone/>
                      </a:pPr>
                      <a:r>
                        <a:rPr lang="en" sz="1100"/>
                        <a:t>13</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Net Purchase Amount</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lnL cap="flat" cmpd="sng" w="9525">
                      <a:solidFill>
                        <a:srgbClr val="9E9E9E"/>
                      </a:solidFill>
                      <a:prstDash val="solid"/>
                      <a:round/>
                      <a:headEnd len="med" w="med" type="none"/>
                      <a:tailEnd len="med" w="med" type="none"/>
                    </a:lnL>
                  </a:tcPr>
                </a:tc>
              </a:tr>
              <a:tr h="100000">
                <a:tc>
                  <a:txBody>
                    <a:bodyPr>
                      <a:noAutofit/>
                    </a:bodyPr>
                    <a:lstStyle/>
                    <a:p>
                      <a:pPr indent="0" lvl="0" marL="0" rtl="0">
                        <a:spcBef>
                          <a:spcPts val="0"/>
                        </a:spcBef>
                        <a:spcAft>
                          <a:spcPts val="0"/>
                        </a:spcAft>
                        <a:buNone/>
                      </a:pPr>
                      <a:r>
                        <a:rPr lang="en" sz="1100"/>
                        <a:t>14</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Purchase Date</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Time</a:t>
                      </a:r>
                      <a:endParaRPr sz="1100"/>
                    </a:p>
                  </a:txBody>
                  <a:tcPr marT="91425" marB="91425" marR="91425" marL="91425">
                    <a:lnL cap="flat" cmpd="sng" w="9525">
                      <a:solidFill>
                        <a:srgbClr val="9E9E9E"/>
                      </a:solidFill>
                      <a:prstDash val="solid"/>
                      <a:round/>
                      <a:headEnd len="med" w="med" type="none"/>
                      <a:tailEnd len="med" w="med" type="none"/>
                    </a:lnL>
                  </a:tcPr>
                </a:tc>
              </a:tr>
              <a:tr h="227300">
                <a:tc>
                  <a:txBody>
                    <a:bodyPr>
                      <a:noAutofit/>
                    </a:bodyPr>
                    <a:lstStyle/>
                    <a:p>
                      <a:pPr indent="0" lvl="0" marL="0" rtl="0">
                        <a:spcBef>
                          <a:spcPts val="0"/>
                        </a:spcBef>
                        <a:spcAft>
                          <a:spcPts val="0"/>
                        </a:spcAft>
                        <a:buNone/>
                      </a:pPr>
                      <a:r>
                        <a:rPr lang="en" sz="1100"/>
                        <a:t>15</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Year</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135100">
                <a:tc>
                  <a:txBody>
                    <a:bodyPr>
                      <a:noAutofit/>
                    </a:bodyPr>
                    <a:lstStyle/>
                    <a:p>
                      <a:pPr indent="0" lvl="0" marL="0" rtl="0">
                        <a:spcBef>
                          <a:spcPts val="0"/>
                        </a:spcBef>
                        <a:spcAft>
                          <a:spcPts val="0"/>
                        </a:spcAft>
                        <a:buNone/>
                      </a:pPr>
                      <a:r>
                        <a:rPr lang="en" sz="1100"/>
                        <a:t>16</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Month</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237550">
                <a:tc>
                  <a:txBody>
                    <a:bodyPr>
                      <a:noAutofit/>
                    </a:bodyPr>
                    <a:lstStyle/>
                    <a:p>
                      <a:pPr indent="0" lvl="0" marL="0" rtl="0">
                        <a:spcBef>
                          <a:spcPts val="0"/>
                        </a:spcBef>
                        <a:spcAft>
                          <a:spcPts val="0"/>
                        </a:spcAft>
                        <a:buNone/>
                      </a:pPr>
                      <a:r>
                        <a:rPr lang="en" sz="1100"/>
                        <a:t>17</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Time Index</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196575">
                <a:tc>
                  <a:txBody>
                    <a:bodyPr>
                      <a:noAutofit/>
                    </a:bodyPr>
                    <a:lstStyle/>
                    <a:p>
                      <a:pPr indent="0" lvl="0" marL="0" rtl="0">
                        <a:spcBef>
                          <a:spcPts val="0"/>
                        </a:spcBef>
                        <a:spcAft>
                          <a:spcPts val="0"/>
                        </a:spcAft>
                        <a:buNone/>
                      </a:pPr>
                      <a:r>
                        <a:rPr lang="en" sz="1100"/>
                        <a:t>18</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Rerun Date</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Time</a:t>
                      </a:r>
                      <a:endParaRPr sz="1100"/>
                    </a:p>
                  </a:txBody>
                  <a:tcPr marT="91425" marB="91425" marR="91425" marL="91425"/>
                </a:tc>
              </a:tr>
              <a:tr h="155575">
                <a:tc>
                  <a:txBody>
                    <a:bodyPr>
                      <a:noAutofit/>
                    </a:bodyPr>
                    <a:lstStyle/>
                    <a:p>
                      <a:pPr indent="0" lvl="0" marL="0" rtl="0">
                        <a:spcBef>
                          <a:spcPts val="0"/>
                        </a:spcBef>
                        <a:spcAft>
                          <a:spcPts val="0"/>
                        </a:spcAft>
                        <a:buNone/>
                      </a:pPr>
                      <a:r>
                        <a:rPr lang="en" sz="1100"/>
                        <a:t>19</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Return Store</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tc>
              </a:tr>
              <a:tr h="135100">
                <a:tc>
                  <a:txBody>
                    <a:bodyPr>
                      <a:noAutofit/>
                    </a:bodyPr>
                    <a:lstStyle/>
                    <a:p>
                      <a:pPr indent="0" lvl="0" marL="0" rtl="0">
                        <a:spcBef>
                          <a:spcPts val="0"/>
                        </a:spcBef>
                        <a:spcAft>
                          <a:spcPts val="0"/>
                        </a:spcAft>
                        <a:buNone/>
                      </a:pPr>
                      <a:r>
                        <a:rPr lang="en" sz="1100"/>
                        <a:t>20</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Time to return</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tc>
              </a:tr>
              <a:tr h="124850">
                <a:tc>
                  <a:txBody>
                    <a:bodyPr>
                      <a:noAutofit/>
                    </a:bodyPr>
                    <a:lstStyle/>
                    <a:p>
                      <a:pPr indent="0" lvl="0" marL="0" rtl="0">
                        <a:spcBef>
                          <a:spcPts val="0"/>
                        </a:spcBef>
                        <a:spcAft>
                          <a:spcPts val="0"/>
                        </a:spcAft>
                        <a:buNone/>
                      </a:pPr>
                      <a:r>
                        <a:rPr lang="en" sz="1100"/>
                        <a:t>21</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SKU </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a:t>
                      </a:r>
                      <a:endParaRPr sz="1100"/>
                    </a:p>
                  </a:txBody>
                  <a:tcPr marT="91425" marB="91425" marR="91425" marL="91425"/>
                </a:tc>
              </a:tr>
              <a:tr h="268300">
                <a:tc>
                  <a:txBody>
                    <a:bodyPr>
                      <a:noAutofit/>
                    </a:bodyPr>
                    <a:lstStyle/>
                    <a:p>
                      <a:pPr indent="0" lvl="0" marL="0" rtl="0">
                        <a:spcBef>
                          <a:spcPts val="0"/>
                        </a:spcBef>
                        <a:spcAft>
                          <a:spcPts val="0"/>
                        </a:spcAft>
                        <a:buNone/>
                      </a:pPr>
                      <a:r>
                        <a:rPr lang="en" sz="1100"/>
                        <a:t>22</a:t>
                      </a:r>
                      <a:endParaRPr sz="1100"/>
                    </a:p>
                  </a:txBody>
                  <a:tcPr marT="91425" marB="91425" marR="91425" marL="91425">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Transaction</a:t>
                      </a:r>
                      <a:r>
                        <a:rPr lang="en" sz="1100"/>
                        <a:t> ID</a:t>
                      </a:r>
                      <a:endParaRPr sz="1100"/>
                    </a:p>
                  </a:txBody>
                  <a:tcPr marT="91425" marB="91425" marR="91425" marL="91425">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a:t>
                      </a:r>
                      <a:endParaRPr sz="1100"/>
                    </a:p>
                  </a:txBody>
                  <a:tcPr marT="91425" marB="91425" marR="91425" marL="91425">
                    <a:lnB cap="flat" cmpd="sng" w="9525">
                      <a:solidFill>
                        <a:srgbClr val="9E9E9E"/>
                      </a:solidFill>
                      <a:prstDash val="solid"/>
                      <a:round/>
                      <a:headEnd len="med" w="med" type="none"/>
                      <a:tailEnd len="med" w="med" type="none"/>
                    </a:lnB>
                  </a:tcPr>
                </a:tc>
              </a:tr>
              <a:tr h="268300">
                <a:tc>
                  <a:txBody>
                    <a:bodyPr>
                      <a:noAutofit/>
                    </a:bodyPr>
                    <a:lstStyle/>
                    <a:p>
                      <a:pPr indent="0" lvl="0" marL="0" rtl="0">
                        <a:spcBef>
                          <a:spcPts val="0"/>
                        </a:spcBef>
                        <a:spcAft>
                          <a:spcPts val="0"/>
                        </a:spcAft>
                        <a:buNone/>
                      </a:pPr>
                      <a:r>
                        <a:rPr lang="en" sz="1100"/>
                        <a:t>23</a:t>
                      </a:r>
                      <a:endParaRPr sz="1100"/>
                    </a:p>
                  </a:txBody>
                  <a:tcPr marT="91425" marB="91425" marR="91425" marL="91425">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indent="0" lvl="0" marL="0" rtl="0">
                        <a:spcBef>
                          <a:spcPts val="0"/>
                        </a:spcBef>
                        <a:spcAft>
                          <a:spcPts val="0"/>
                        </a:spcAft>
                        <a:buNone/>
                      </a:pPr>
                      <a:r>
                        <a:rPr lang="en" sz="1100"/>
                        <a:t>Summary (Categories)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
        <p:nvSpPr>
          <p:cNvPr id="91" name="Shape 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Goals</a:t>
            </a:r>
            <a:endParaRPr/>
          </a:p>
        </p:txBody>
      </p:sp>
      <p:sp>
        <p:nvSpPr>
          <p:cNvPr id="97" name="Shape 97"/>
          <p:cNvSpPr txBox="1"/>
          <p:nvPr>
            <p:ph idx="1" type="body"/>
          </p:nvPr>
        </p:nvSpPr>
        <p:spPr>
          <a:xfrm>
            <a:off x="311700" y="1266325"/>
            <a:ext cx="8520600" cy="359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t>To evaluate the impact of BOPS policy on monthly $s</a:t>
            </a:r>
            <a:r>
              <a:rPr lang="en" sz="1600"/>
              <a:t>ales and return probability</a:t>
            </a:r>
            <a:endParaRPr sz="1600"/>
          </a:p>
          <a:p>
            <a:pPr indent="0" lvl="0" marL="0">
              <a:spcBef>
                <a:spcPts val="0"/>
              </a:spcBef>
              <a:spcAft>
                <a:spcPts val="0"/>
              </a:spcAft>
              <a:buNone/>
            </a:pPr>
            <a:r>
              <a:t/>
            </a:r>
            <a:endParaRPr sz="1600"/>
          </a:p>
          <a:p>
            <a:pPr indent="0" lvl="0" marL="0">
              <a:spcBef>
                <a:spcPts val="0"/>
              </a:spcBef>
              <a:spcAft>
                <a:spcPts val="0"/>
              </a:spcAft>
              <a:buNone/>
            </a:pPr>
            <a:r>
              <a:rPr lang="en" sz="1600"/>
              <a:t>Dependent Variable: </a:t>
            </a:r>
            <a:endParaRPr sz="1600"/>
          </a:p>
          <a:p>
            <a:pPr indent="-330200" lvl="0" marL="457200">
              <a:spcBef>
                <a:spcPts val="0"/>
              </a:spcBef>
              <a:spcAft>
                <a:spcPts val="0"/>
              </a:spcAft>
              <a:buSzPts val="1600"/>
              <a:buChar char="●"/>
            </a:pPr>
            <a:r>
              <a:rPr lang="en" sz="1600"/>
              <a:t>Monthly $Sales (by category</a:t>
            </a:r>
            <a:endParaRPr sz="1600"/>
          </a:p>
          <a:p>
            <a:pPr indent="-330200" lvl="0" marL="457200">
              <a:spcBef>
                <a:spcPts val="0"/>
              </a:spcBef>
              <a:spcAft>
                <a:spcPts val="0"/>
              </a:spcAft>
              <a:buSzPts val="1600"/>
              <a:buChar char="●"/>
            </a:pPr>
            <a:r>
              <a:rPr lang="en" sz="1600"/>
              <a:t>Return Probability</a:t>
            </a:r>
            <a:endParaRPr sz="1600"/>
          </a:p>
          <a:p>
            <a:pPr indent="0" lvl="0" marL="0">
              <a:spcBef>
                <a:spcPts val="0"/>
              </a:spcBef>
              <a:spcAft>
                <a:spcPts val="0"/>
              </a:spcAft>
              <a:buNone/>
            </a:pPr>
            <a:r>
              <a:t/>
            </a:r>
            <a:endParaRPr sz="1600"/>
          </a:p>
          <a:p>
            <a:pPr indent="0" lvl="0" marL="0">
              <a:spcBef>
                <a:spcPts val="0"/>
              </a:spcBef>
              <a:spcAft>
                <a:spcPts val="0"/>
              </a:spcAft>
              <a:buNone/>
            </a:pPr>
            <a:r>
              <a:rPr lang="en" sz="1600"/>
              <a:t>Key Independent Variable: BOPS</a:t>
            </a:r>
            <a:endParaRPr sz="1600"/>
          </a:p>
          <a:p>
            <a:pPr indent="0" lvl="0" marL="0">
              <a:spcBef>
                <a:spcPts val="0"/>
              </a:spcBef>
              <a:spcAft>
                <a:spcPts val="0"/>
              </a:spcAft>
              <a:buNone/>
            </a:pPr>
            <a:r>
              <a:t/>
            </a:r>
            <a:endParaRPr sz="1600"/>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Graph of </a:t>
            </a:r>
            <a:r>
              <a:rPr lang="en"/>
              <a:t>theoretical</a:t>
            </a:r>
            <a:r>
              <a:rPr lang="en"/>
              <a:t> modeling</a:t>
            </a:r>
            <a:endParaRPr/>
          </a:p>
        </p:txBody>
      </p:sp>
      <p:pic>
        <p:nvPicPr>
          <p:cNvPr descr="geogebra-export2.png" id="104" name="Shape 104"/>
          <p:cNvPicPr preferRelativeResize="0"/>
          <p:nvPr/>
        </p:nvPicPr>
        <p:blipFill rotWithShape="1">
          <a:blip r:embed="rId3">
            <a:alphaModFix/>
          </a:blip>
          <a:srcRect b="3091" l="24098" r="0" t="0"/>
          <a:stretch/>
        </p:blipFill>
        <p:spPr>
          <a:xfrm>
            <a:off x="466775" y="1152425"/>
            <a:ext cx="4959075" cy="3756950"/>
          </a:xfrm>
          <a:prstGeom prst="rect">
            <a:avLst/>
          </a:prstGeom>
          <a:noFill/>
          <a:ln>
            <a:noFill/>
          </a:ln>
        </p:spPr>
      </p:pic>
      <p:sp>
        <p:nvSpPr>
          <p:cNvPr id="105" name="Shape 105"/>
          <p:cNvSpPr txBox="1"/>
          <p:nvPr/>
        </p:nvSpPr>
        <p:spPr>
          <a:xfrm>
            <a:off x="5737775" y="1219275"/>
            <a:ext cx="3155700" cy="191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 Online channels 2 and 6 started the BOPS strategy on August 1st, 2011. </a:t>
            </a:r>
            <a:endParaRPr/>
          </a:p>
          <a:p>
            <a:pPr indent="0" lvl="0" marL="0">
              <a:spcBef>
                <a:spcPts val="0"/>
              </a:spcBef>
              <a:spcAft>
                <a:spcPts val="0"/>
              </a:spcAft>
              <a:buNone/>
            </a:pPr>
            <a:r>
              <a:t/>
            </a:r>
            <a:endParaRPr/>
          </a:p>
          <a:p>
            <a:pPr indent="0" lvl="0" marL="0" rtl="0">
              <a:spcBef>
                <a:spcPts val="0"/>
              </a:spcBef>
              <a:spcAft>
                <a:spcPts val="0"/>
              </a:spcAft>
              <a:buNone/>
            </a:pPr>
            <a:r>
              <a:rPr lang="en"/>
              <a:t>- Online channel 5998 started the BOPS strategy on September 27th, 2012.</a:t>
            </a:r>
            <a:endParaRPr/>
          </a:p>
          <a:p>
            <a:pPr indent="0" lvl="0" marL="0">
              <a:spcBef>
                <a:spcPts val="0"/>
              </a:spcBef>
              <a:spcAft>
                <a:spcPts val="0"/>
              </a:spcAft>
              <a:buNone/>
            </a:pPr>
            <a:r>
              <a:t/>
            </a:r>
            <a:endParaRPr/>
          </a:p>
        </p:txBody>
      </p:sp>
      <p:sp>
        <p:nvSpPr>
          <p:cNvPr id="106" name="Shape 106"/>
          <p:cNvSpPr/>
          <p:nvPr/>
        </p:nvSpPr>
        <p:spPr>
          <a:xfrm>
            <a:off x="2305336" y="2387325"/>
            <a:ext cx="784547" cy="799200"/>
          </a:xfrm>
          <a:prstGeom prst="ellipse">
            <a:avLst/>
          </a:prstGeom>
          <a:no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7" name="Shape 107"/>
          <p:cNvCxnSpPr>
            <a:stCxn id="108" idx="1"/>
            <a:endCxn id="106" idx="5"/>
          </p:cNvCxnSpPr>
          <p:nvPr/>
        </p:nvCxnSpPr>
        <p:spPr>
          <a:xfrm rot="10800000">
            <a:off x="2975025" y="3069500"/>
            <a:ext cx="2895900" cy="1053300"/>
          </a:xfrm>
          <a:prstGeom prst="straightConnector1">
            <a:avLst/>
          </a:prstGeom>
          <a:noFill/>
          <a:ln cap="flat" cmpd="sng" w="9525">
            <a:solidFill>
              <a:srgbClr val="FF0000"/>
            </a:solidFill>
            <a:prstDash val="solid"/>
            <a:round/>
            <a:headEnd len="lg" w="lg" type="none"/>
            <a:tailEnd len="lg" w="lg" type="triangle"/>
          </a:ln>
        </p:spPr>
      </p:cxnSp>
      <p:sp>
        <p:nvSpPr>
          <p:cNvPr id="108" name="Shape 108"/>
          <p:cNvSpPr txBox="1"/>
          <p:nvPr/>
        </p:nvSpPr>
        <p:spPr>
          <a:xfrm>
            <a:off x="5870925" y="3902450"/>
            <a:ext cx="2797054" cy="440700"/>
          </a:xfrm>
          <a:prstGeom prst="rect">
            <a:avLst/>
          </a:prstGeom>
          <a:noFill/>
          <a:ln cap="flat" cmpd="sng" w="9525">
            <a:solidFill>
              <a:srgbClr val="FF0000"/>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a:t>Actual growth due to BOPS</a:t>
            </a:r>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10" name="Shape 110"/>
          <p:cNvSpPr txBox="1"/>
          <p:nvPr/>
        </p:nvSpPr>
        <p:spPr>
          <a:xfrm>
            <a:off x="5870975" y="2815400"/>
            <a:ext cx="2797200" cy="707400"/>
          </a:xfrm>
          <a:prstGeom prst="rect">
            <a:avLst/>
          </a:prstGeom>
          <a:noFill/>
          <a:ln cap="flat" cmpd="sng" w="9525">
            <a:solidFill>
              <a:srgbClr val="0000FF"/>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u="sng">
                <a:solidFill>
                  <a:srgbClr val="0000FF"/>
                </a:solidFill>
              </a:rPr>
              <a:t>Assumption 1:</a:t>
            </a:r>
            <a:endParaRPr b="1" u="sng">
              <a:solidFill>
                <a:srgbClr val="0000FF"/>
              </a:solidFill>
            </a:endParaRPr>
          </a:p>
          <a:p>
            <a:pPr indent="0" lvl="0" marL="0" rtl="0">
              <a:spcBef>
                <a:spcPts val="0"/>
              </a:spcBef>
              <a:spcAft>
                <a:spcPts val="0"/>
              </a:spcAft>
              <a:buNone/>
            </a:pPr>
            <a:r>
              <a:rPr lang="en"/>
              <a:t>BOPS positively impacts sales. </a:t>
            </a:r>
            <a:endParaRPr/>
          </a:p>
        </p:txBody>
      </p:sp>
      <p:sp>
        <p:nvSpPr>
          <p:cNvPr id="111" name="Shape 111"/>
          <p:cNvSpPr txBox="1"/>
          <p:nvPr/>
        </p:nvSpPr>
        <p:spPr>
          <a:xfrm>
            <a:off x="2920125" y="1153325"/>
            <a:ext cx="2473800" cy="327900"/>
          </a:xfrm>
          <a:prstGeom prst="rect">
            <a:avLst/>
          </a:prstGeom>
          <a:noFill/>
          <a:ln cap="flat" cmpd="sng" w="9525">
            <a:solidFill>
              <a:srgbClr val="000000"/>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b="1" lang="en" sz="1200"/>
              <a:t>Difference in difference model</a:t>
            </a:r>
            <a:endParaRPr b="1" sz="1200"/>
          </a:p>
        </p:txBody>
      </p:sp>
      <p:sp>
        <p:nvSpPr>
          <p:cNvPr id="112" name="Shape 112"/>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Sales: </a:t>
            </a:r>
            <a:r>
              <a:rPr lang="en"/>
              <a:t>Description of New Variables</a:t>
            </a:r>
            <a:endParaRPr/>
          </a:p>
          <a:p>
            <a:pPr indent="0" lvl="0" marL="0" rtl="0">
              <a:spcBef>
                <a:spcPts val="0"/>
              </a:spcBef>
              <a:spcAft>
                <a:spcPts val="0"/>
              </a:spcAft>
              <a:buNone/>
            </a:pPr>
            <a:r>
              <a:t/>
            </a:r>
            <a:endParaRPr/>
          </a:p>
        </p:txBody>
      </p:sp>
      <p:graphicFrame>
        <p:nvGraphicFramePr>
          <p:cNvPr id="118" name="Shape 118"/>
          <p:cNvGraphicFramePr/>
          <p:nvPr/>
        </p:nvGraphicFramePr>
        <p:xfrm>
          <a:off x="649250" y="675325"/>
          <a:ext cx="3000000" cy="3000000"/>
        </p:xfrm>
        <a:graphic>
          <a:graphicData uri="http://schemas.openxmlformats.org/drawingml/2006/table">
            <a:tbl>
              <a:tblPr>
                <a:noFill/>
                <a:tableStyleId>{94115193-D843-494B-B295-945479D88636}</a:tableStyleId>
              </a:tblPr>
              <a:tblGrid>
                <a:gridCol w="382850"/>
                <a:gridCol w="2208350"/>
                <a:gridCol w="1186650"/>
                <a:gridCol w="2346200"/>
              </a:tblGrid>
              <a:tr h="176075">
                <a:tc>
                  <a:txBody>
                    <a:bodyPr>
                      <a:noAutofit/>
                    </a:bodyPr>
                    <a:lstStyle/>
                    <a:p>
                      <a:pPr indent="0" lvl="0" marL="0" rtl="0">
                        <a:spcBef>
                          <a:spcPts val="0"/>
                        </a:spcBef>
                        <a:spcAft>
                          <a:spcPts val="0"/>
                        </a:spcAft>
                        <a:buNone/>
                      </a:pPr>
                      <a:r>
                        <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Dependent Variable</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Variable Type</a:t>
                      </a:r>
                      <a:endParaRPr sz="1100"/>
                    </a:p>
                  </a:txBody>
                  <a:tcPr marT="91425" marB="91425" marR="91425" marL="91425">
                    <a:solidFill>
                      <a:srgbClr val="C9DAF8"/>
                    </a:solidFill>
                  </a:tcPr>
                </a:tc>
                <a:tc>
                  <a:txBody>
                    <a:bodyPr>
                      <a:noAutofit/>
                    </a:bodyPr>
                    <a:lstStyle/>
                    <a:p>
                      <a:pPr indent="0" lvl="0" marL="0" rtl="0">
                        <a:spcBef>
                          <a:spcPts val="0"/>
                        </a:spcBef>
                        <a:spcAft>
                          <a:spcPts val="0"/>
                        </a:spcAft>
                        <a:buNone/>
                      </a:pPr>
                      <a:r>
                        <a:rPr lang="en" sz="1100"/>
                        <a:t>Note</a:t>
                      </a:r>
                      <a:endParaRPr sz="1100"/>
                    </a:p>
                  </a:txBody>
                  <a:tcPr marT="91425" marB="91425" marR="91425" marL="91425">
                    <a:solidFill>
                      <a:srgbClr val="C9DAF8"/>
                    </a:solidFill>
                  </a:tcPr>
                </a:tc>
              </a:tr>
              <a:tr h="288775">
                <a:tc>
                  <a:txBody>
                    <a:bodyPr>
                      <a:noAutofit/>
                    </a:bodyPr>
                    <a:lstStyle/>
                    <a:p>
                      <a:pPr indent="0" lvl="0" marL="0" marR="0" rtl="0" algn="l">
                        <a:lnSpc>
                          <a:spcPct val="100000"/>
                        </a:lnSpc>
                        <a:spcBef>
                          <a:spcPts val="0"/>
                        </a:spcBef>
                        <a:spcAft>
                          <a:spcPts val="0"/>
                        </a:spcAft>
                        <a:buNone/>
                      </a:pPr>
                      <a:r>
                        <a:rPr lang="en" sz="1100"/>
                        <a:t>1</a:t>
                      </a:r>
                      <a:endParaRPr sz="1100"/>
                    </a:p>
                  </a:txBody>
                  <a:tcPr marT="91425" marB="91425" marR="91425" marL="91425"/>
                </a:tc>
                <a:tc>
                  <a:txBody>
                    <a:bodyPr>
                      <a:noAutofit/>
                    </a:bodyPr>
                    <a:lstStyle/>
                    <a:p>
                      <a:pPr indent="0" lvl="0" marL="0" marR="0" rtl="0" algn="l">
                        <a:lnSpc>
                          <a:spcPct val="100000"/>
                        </a:lnSpc>
                        <a:spcBef>
                          <a:spcPts val="0"/>
                        </a:spcBef>
                        <a:spcAft>
                          <a:spcPts val="0"/>
                        </a:spcAft>
                        <a:buNone/>
                      </a:pPr>
                      <a:r>
                        <a:rPr lang="en" sz="1100"/>
                        <a:t>Monthly $Sales (by category)</a:t>
                      </a:r>
                      <a:endParaRPr sz="1100"/>
                    </a:p>
                  </a:txBody>
                  <a:tcPr marT="91425" marB="91425" marR="91425" marL="91425"/>
                </a:tc>
                <a:tc>
                  <a:txBody>
                    <a:bodyPr>
                      <a:noAutofit/>
                    </a:bodyPr>
                    <a:lstStyle/>
                    <a:p>
                      <a:pPr indent="0" lvl="0" marL="0" rtl="0">
                        <a:spcBef>
                          <a:spcPts val="0"/>
                        </a:spcBef>
                        <a:spcAft>
                          <a:spcPts val="0"/>
                        </a:spcAft>
                        <a:buNone/>
                      </a:pPr>
                      <a:r>
                        <a:rPr lang="en" sz="1100"/>
                        <a:t>Continuous</a:t>
                      </a:r>
                      <a:endParaRPr sz="1100"/>
                    </a:p>
                  </a:txBody>
                  <a:tcPr marT="91425" marB="91425" marR="91425" marL="91425"/>
                </a:tc>
                <a:tc>
                  <a:txBody>
                    <a:bodyPr>
                      <a:noAutofit/>
                    </a:bodyPr>
                    <a:lstStyle/>
                    <a:p>
                      <a:pPr indent="0" lvl="0" marL="0" rtl="0">
                        <a:spcBef>
                          <a:spcPts val="0"/>
                        </a:spcBef>
                        <a:spcAft>
                          <a:spcPts val="0"/>
                        </a:spcAft>
                        <a:buNone/>
                      </a:pPr>
                      <a:r>
                        <a:rPr lang="en" sz="1100"/>
                        <a:t>generated</a:t>
                      </a:r>
                      <a:endParaRPr sz="1100"/>
                    </a:p>
                  </a:txBody>
                  <a:tcPr marT="91425" marB="91425" marR="91425" marL="91425"/>
                </a:tc>
              </a:tr>
            </a:tbl>
          </a:graphicData>
        </a:graphic>
      </p:graphicFrame>
      <p:graphicFrame>
        <p:nvGraphicFramePr>
          <p:cNvPr id="119" name="Shape 119"/>
          <p:cNvGraphicFramePr/>
          <p:nvPr/>
        </p:nvGraphicFramePr>
        <p:xfrm>
          <a:off x="649250" y="1522800"/>
          <a:ext cx="3000000" cy="3000000"/>
        </p:xfrm>
        <a:graphic>
          <a:graphicData uri="http://schemas.openxmlformats.org/drawingml/2006/table">
            <a:tbl>
              <a:tblPr>
                <a:noFill/>
                <a:tableStyleId>{94115193-D843-494B-B295-945479D88636}</a:tableStyleId>
              </a:tblPr>
              <a:tblGrid>
                <a:gridCol w="382850"/>
                <a:gridCol w="2215075"/>
                <a:gridCol w="1194575"/>
                <a:gridCol w="2301150"/>
              </a:tblGrid>
              <a:tr h="238850">
                <a:tc>
                  <a:txBody>
                    <a:bodyPr>
                      <a:noAutofit/>
                    </a:bodyPr>
                    <a:lstStyle/>
                    <a:p>
                      <a:pPr indent="0" lvl="0" marL="0" rtl="0">
                        <a:spcBef>
                          <a:spcPts val="0"/>
                        </a:spcBef>
                        <a:spcAft>
                          <a:spcPts val="0"/>
                        </a:spcAft>
                        <a:buNone/>
                      </a:pPr>
                      <a:r>
                        <a:t/>
                      </a:r>
                      <a:endParaRPr sz="1100"/>
                    </a:p>
                  </a:txBody>
                  <a:tcPr marT="91425" marB="91425" marR="91425" marL="91425">
                    <a:lnB cap="flat" cmpd="sng" w="9525">
                      <a:solidFill>
                        <a:srgbClr val="9E9E9E"/>
                      </a:solidFill>
                      <a:prstDash val="solid"/>
                      <a:round/>
                      <a:headEnd len="med" w="med" type="none"/>
                      <a:tailEnd len="med" w="med" type="none"/>
                    </a:lnB>
                    <a:solidFill>
                      <a:srgbClr val="C9DAF8"/>
                    </a:solidFill>
                  </a:tcPr>
                </a:tc>
                <a:tc>
                  <a:txBody>
                    <a:bodyPr>
                      <a:noAutofit/>
                    </a:bodyPr>
                    <a:lstStyle/>
                    <a:p>
                      <a:pPr indent="0" lvl="0" marL="0" rtl="0">
                        <a:spcBef>
                          <a:spcPts val="0"/>
                        </a:spcBef>
                        <a:spcAft>
                          <a:spcPts val="0"/>
                        </a:spcAft>
                        <a:buNone/>
                      </a:pPr>
                      <a:r>
                        <a:rPr lang="en" sz="1100"/>
                        <a:t>Sales</a:t>
                      </a:r>
                      <a:endParaRPr sz="11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1100"/>
                        <a:t>Variable Type</a:t>
                      </a:r>
                      <a:endParaRPr sz="11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1100"/>
                        <a:t>Note</a:t>
                      </a:r>
                      <a:endParaRPr sz="1100"/>
                    </a:p>
                  </a:txBody>
                  <a:tcPr marT="91425" marB="91425" marR="91425" marL="91425">
                    <a:solidFill>
                      <a:srgbClr val="C9DAF8"/>
                    </a:solidFill>
                  </a:tcPr>
                </a:tc>
              </a:tr>
              <a:tr h="228625">
                <a:tc>
                  <a:txBody>
                    <a:bodyPr>
                      <a:noAutofit/>
                    </a:bodyPr>
                    <a:lstStyle/>
                    <a:p>
                      <a:pPr indent="0" lvl="0" marL="0" rtl="0">
                        <a:spcBef>
                          <a:spcPts val="0"/>
                        </a:spcBef>
                        <a:spcAft>
                          <a:spcPts val="0"/>
                        </a:spcAft>
                        <a:buNone/>
                      </a:pPr>
                      <a:r>
                        <a:rPr lang="en" sz="1100"/>
                        <a:t>1</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BOPS</a:t>
                      </a:r>
                      <a:endParaRPr sz="1100"/>
                    </a:p>
                  </a:txBody>
                  <a:tcPr marT="91425" marB="91425" marR="91425" marL="91425">
                    <a:lnL cap="flat" cmpd="sng" w="9525">
                      <a:solidFill>
                        <a:srgbClr val="9E9E9E"/>
                      </a:solidFill>
                      <a:prstDash val="solid"/>
                      <a:round/>
                      <a:headEnd len="med" w="med" type="none"/>
                      <a:tailEnd len="med" w="med" type="none"/>
                    </a:lnL>
                  </a:tcPr>
                </a:tc>
                <a:tc>
                  <a:txBody>
                    <a:bodyPr>
                      <a:noAutofit/>
                    </a:bodyPr>
                    <a:lstStyle/>
                    <a:p>
                      <a:pPr indent="0" lvl="0" marL="0" rtl="0">
                        <a:spcBef>
                          <a:spcPts val="0"/>
                        </a:spcBef>
                        <a:spcAft>
                          <a:spcPts val="0"/>
                        </a:spcAft>
                        <a:buNone/>
                      </a:pPr>
                      <a:r>
                        <a:rPr lang="en" sz="1100"/>
                        <a:t>Binary</a:t>
                      </a:r>
                      <a:endParaRPr sz="1100"/>
                    </a:p>
                  </a:txBody>
                  <a:tcPr marT="91425" marB="91425" marR="91425" marL="91425"/>
                </a:tc>
                <a:tc>
                  <a:txBody>
                    <a:bodyPr>
                      <a:noAutofit/>
                    </a:bodyPr>
                    <a:lstStyle/>
                    <a:p>
                      <a:pPr indent="0" lvl="0" marL="0" rtl="0">
                        <a:spcBef>
                          <a:spcPts val="0"/>
                        </a:spcBef>
                        <a:spcAft>
                          <a:spcPts val="0"/>
                        </a:spcAft>
                        <a:buNone/>
                      </a:pPr>
                      <a:r>
                        <a:t/>
                      </a:r>
                      <a:endParaRPr sz="1100"/>
                    </a:p>
                  </a:txBody>
                  <a:tcPr marT="91425" marB="91425" marR="91425" marL="91425"/>
                </a:tc>
              </a:tr>
              <a:tr h="269600">
                <a:tc>
                  <a:txBody>
                    <a:bodyPr>
                      <a:noAutofit/>
                    </a:bodyPr>
                    <a:lstStyle/>
                    <a:p>
                      <a:pPr indent="0" lvl="0" marL="0" rtl="0">
                        <a:spcBef>
                          <a:spcPts val="0"/>
                        </a:spcBef>
                        <a:spcAft>
                          <a:spcPts val="0"/>
                        </a:spcAft>
                        <a:buNone/>
                      </a:pPr>
                      <a:r>
                        <a:rPr lang="en" sz="1100"/>
                        <a:t>2</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Store Number</a:t>
                      </a:r>
                      <a:endParaRPr sz="1100"/>
                    </a:p>
                  </a:txBody>
                  <a:tcPr marT="91425" marB="91425" marR="91425" marL="91425">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tc>
                <a:tc>
                  <a:txBody>
                    <a:bodyPr>
                      <a:noAutofit/>
                    </a:bodyPr>
                    <a:lstStyle/>
                    <a:p>
                      <a:pPr indent="0" lvl="0" marL="0" rtl="0">
                        <a:spcBef>
                          <a:spcPts val="0"/>
                        </a:spcBef>
                        <a:spcAft>
                          <a:spcPts val="0"/>
                        </a:spcAft>
                        <a:buNone/>
                      </a:pPr>
                      <a:r>
                        <a:rPr lang="en" sz="1100"/>
                        <a:t>2, 6 and 5998</a:t>
                      </a:r>
                      <a:endParaRPr sz="1100"/>
                    </a:p>
                  </a:txBody>
                  <a:tcPr marT="91425" marB="91425" marR="91425" marL="91425"/>
                </a:tc>
              </a:tr>
              <a:tr h="208125">
                <a:tc>
                  <a:txBody>
                    <a:bodyPr>
                      <a:noAutofit/>
                    </a:bodyPr>
                    <a:lstStyle/>
                    <a:p>
                      <a:pPr indent="0" lvl="0" marL="0" rtl="0">
                        <a:spcBef>
                          <a:spcPts val="0"/>
                        </a:spcBef>
                        <a:spcAft>
                          <a:spcPts val="0"/>
                        </a:spcAft>
                        <a:buNone/>
                      </a:pPr>
                      <a:r>
                        <a:rPr lang="en" sz="1100"/>
                        <a:t>3</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Summary (Categories)</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tcPr>
                </a:tc>
                <a:tc>
                  <a:txBody>
                    <a:bodyPr>
                      <a:noAutofit/>
                    </a:bodyPr>
                    <a:lstStyle/>
                    <a:p>
                      <a:pPr indent="0" lvl="0" marL="0">
                        <a:spcBef>
                          <a:spcPts val="0"/>
                        </a:spcBef>
                        <a:spcAft>
                          <a:spcPts val="0"/>
                        </a:spcAft>
                        <a:buNone/>
                      </a:pPr>
                      <a:r>
                        <a:rPr lang="en" sz="1100"/>
                        <a:t>21 categories</a:t>
                      </a:r>
                      <a:endParaRPr sz="1100"/>
                    </a:p>
                    <a:p>
                      <a:pPr indent="0" lvl="0" marL="0">
                        <a:spcBef>
                          <a:spcPts val="0"/>
                        </a:spcBef>
                        <a:spcAft>
                          <a:spcPts val="0"/>
                        </a:spcAft>
                        <a:buNone/>
                      </a:pPr>
                      <a:r>
                        <a:rPr lang="en" sz="1100"/>
                        <a:t>1-Bridal, 2- Gold Wed Bands,</a:t>
                      </a:r>
                      <a:endParaRPr sz="1100"/>
                    </a:p>
                    <a:p>
                      <a:pPr indent="0" lvl="0" marL="0" rtl="0">
                        <a:spcBef>
                          <a:spcPts val="0"/>
                        </a:spcBef>
                        <a:spcAft>
                          <a:spcPts val="0"/>
                        </a:spcAft>
                        <a:buNone/>
                      </a:pPr>
                      <a:r>
                        <a:rPr lang="en" sz="1100"/>
                        <a:t>20- Diamond Wedding Band</a:t>
                      </a:r>
                      <a:endParaRPr sz="1100"/>
                    </a:p>
                  </a:txBody>
                  <a:tcPr marT="91425" marB="91425" marR="91425" marL="91425">
                    <a:lnL cap="flat" cmpd="sng" w="9525">
                      <a:solidFill>
                        <a:srgbClr val="9E9E9E"/>
                      </a:solidFill>
                      <a:prstDash val="solid"/>
                      <a:round/>
                      <a:headEnd len="med" w="med" type="none"/>
                      <a:tailEnd len="med" w="med" type="none"/>
                    </a:lnL>
                  </a:tcPr>
                </a:tc>
              </a:tr>
              <a:tr h="279825">
                <a:tc>
                  <a:txBody>
                    <a:bodyPr>
                      <a:noAutofit/>
                    </a:bodyPr>
                    <a:lstStyle/>
                    <a:p>
                      <a:pPr indent="0" lvl="0" marL="0" rtl="0">
                        <a:spcBef>
                          <a:spcPts val="0"/>
                        </a:spcBef>
                        <a:spcAft>
                          <a:spcPts val="0"/>
                        </a:spcAft>
                        <a:buNone/>
                      </a:pPr>
                      <a:r>
                        <a:rPr lang="en" sz="1100"/>
                        <a:t>4</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Month_Index</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Continuous</a:t>
                      </a:r>
                      <a:endParaRPr sz="1100"/>
                    </a:p>
                  </a:txBody>
                  <a:tcPr marT="91425" marB="91425" marR="91425" marL="91425"/>
                </a:tc>
                <a:tc>
                  <a:txBody>
                    <a:bodyPr>
                      <a:noAutofit/>
                    </a:bodyPr>
                    <a:lstStyle/>
                    <a:p>
                      <a:pPr indent="0" lvl="0" marL="0" rtl="0">
                        <a:spcBef>
                          <a:spcPts val="0"/>
                        </a:spcBef>
                        <a:spcAft>
                          <a:spcPts val="0"/>
                        </a:spcAft>
                        <a:buNone/>
                      </a:pPr>
                      <a:r>
                        <a:t/>
                      </a:r>
                      <a:endParaRPr sz="1100"/>
                    </a:p>
                  </a:txBody>
                  <a:tcPr marT="91425" marB="91425" marR="91425" marL="91425"/>
                </a:tc>
              </a:tr>
              <a:tr h="290100">
                <a:tc>
                  <a:txBody>
                    <a:bodyPr>
                      <a:noAutofit/>
                    </a:bodyPr>
                    <a:lstStyle/>
                    <a:p>
                      <a:pPr indent="0" lvl="0" marL="0" rtl="0">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Year</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100"/>
                    </a:p>
                  </a:txBody>
                  <a:tcPr marT="91425" marB="91425" marR="91425" marL="91425">
                    <a:lnB cap="flat" cmpd="sng" w="9525">
                      <a:solidFill>
                        <a:srgbClr val="9E9E9E"/>
                      </a:solidFill>
                      <a:prstDash val="solid"/>
                      <a:round/>
                      <a:headEnd len="med" w="med" type="none"/>
                      <a:tailEnd len="med" w="med" type="none"/>
                    </a:lnB>
                  </a:tcPr>
                </a:tc>
              </a:tr>
              <a:tr h="310575">
                <a:tc>
                  <a:txBody>
                    <a:bodyPr>
                      <a:noAutofit/>
                    </a:bodyPr>
                    <a:lstStyle/>
                    <a:p>
                      <a:pPr indent="0" lvl="0" marL="0" rtl="0">
                        <a:spcBef>
                          <a:spcPts val="0"/>
                        </a:spcBef>
                        <a:spcAft>
                          <a:spcPts val="0"/>
                        </a:spcAft>
                        <a:buNone/>
                      </a:pPr>
                      <a:r>
                        <a:rPr lang="en" sz="1100"/>
                        <a:t>6</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Month</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100"/>
                        <a:t>Factor</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10575">
                <a:tc>
                  <a:txBody>
                    <a:bodyPr>
                      <a:noAutofit/>
                    </a:bodyPr>
                    <a:lstStyle/>
                    <a:p>
                      <a:pPr indent="0" lvl="0" marL="0" rtl="0">
                        <a:spcBef>
                          <a:spcPts val="0"/>
                        </a:spcBef>
                        <a:spcAft>
                          <a:spcPts val="0"/>
                        </a:spcAft>
                        <a:buNone/>
                      </a:pPr>
                      <a:r>
                        <a:rPr lang="en" sz="1100"/>
                        <a:t>7</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c>
                  <a:txBody>
                    <a:bodyPr>
                      <a:noAutofit/>
                    </a:bodyPr>
                    <a:lstStyle/>
                    <a:p>
                      <a:pPr indent="0" lvl="0" marL="0" rtl="0">
                        <a:spcBef>
                          <a:spcPts val="0"/>
                        </a:spcBef>
                        <a:spcAft>
                          <a:spcPts val="0"/>
                        </a:spcAft>
                        <a:buNone/>
                      </a:pPr>
                      <a:r>
                        <a:rPr lang="en" sz="1100"/>
                        <a:t>Treatment (</a:t>
                      </a:r>
                      <a:r>
                        <a:rPr lang="en" sz="1100"/>
                        <a:t>generated)</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c>
                  <a:txBody>
                    <a:bodyPr>
                      <a:noAutofit/>
                    </a:bodyPr>
                    <a:lstStyle/>
                    <a:p>
                      <a:pPr indent="0" lvl="0" marL="0" rtl="0">
                        <a:spcBef>
                          <a:spcPts val="0"/>
                        </a:spcBef>
                        <a:spcAft>
                          <a:spcPts val="0"/>
                        </a:spcAft>
                        <a:buNone/>
                      </a:pPr>
                      <a:r>
                        <a:rPr lang="en" sz="1100"/>
                        <a:t>Binary</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c>
                  <a:txBody>
                    <a:bodyPr>
                      <a:noAutofit/>
                    </a:bodyPr>
                    <a:lstStyle/>
                    <a:p>
                      <a:pPr indent="0" lvl="0" marL="0" rtl="0">
                        <a:spcBef>
                          <a:spcPts val="0"/>
                        </a:spcBef>
                        <a:spcAft>
                          <a:spcPts val="0"/>
                        </a:spcAft>
                        <a:buNone/>
                      </a:pPr>
                      <a:r>
                        <a:rPr lang="en" sz="1100"/>
                        <a:t>Channel 2&amp;6=1,Channel 5998=0</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r>
              <a:tr h="320825">
                <a:tc>
                  <a:txBody>
                    <a:bodyPr>
                      <a:noAutofit/>
                    </a:bodyPr>
                    <a:lstStyle/>
                    <a:p>
                      <a:pPr indent="0" lvl="0" marL="0" marR="0" rtl="0" algn="l">
                        <a:lnSpc>
                          <a:spcPct val="100000"/>
                        </a:lnSpc>
                        <a:spcBef>
                          <a:spcPts val="0"/>
                        </a:spcBef>
                        <a:spcAft>
                          <a:spcPts val="0"/>
                        </a:spcAft>
                        <a:buNone/>
                      </a:pPr>
                      <a:r>
                        <a:rPr lang="en" sz="1100"/>
                        <a:t>8</a:t>
                      </a:r>
                      <a:endParaRPr sz="1100"/>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c>
                  <a:txBody>
                    <a:bodyPr>
                      <a:noAutofit/>
                    </a:bodyPr>
                    <a:lstStyle/>
                    <a:p>
                      <a:pPr indent="0" lvl="0" marL="0" rtl="0">
                        <a:spcBef>
                          <a:spcPts val="0"/>
                        </a:spcBef>
                        <a:spcAft>
                          <a:spcPts val="0"/>
                        </a:spcAft>
                        <a:buNone/>
                      </a:pPr>
                      <a:r>
                        <a:rPr lang="en" sz="1100"/>
                        <a:t>Bridal (generated)</a:t>
                      </a:r>
                      <a:endParaRPr sz="1100"/>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FFF00"/>
                    </a:solidFill>
                  </a:tcPr>
                </a:tc>
                <a:tc>
                  <a:txBody>
                    <a:bodyPr>
                      <a:noAutofit/>
                    </a:bodyPr>
                    <a:lstStyle/>
                    <a:p>
                      <a:pPr indent="0" lvl="0" marL="0" rtl="0">
                        <a:spcBef>
                          <a:spcPts val="0"/>
                        </a:spcBef>
                        <a:spcAft>
                          <a:spcPts val="0"/>
                        </a:spcAft>
                        <a:buNone/>
                      </a:pPr>
                      <a:r>
                        <a:rPr lang="en" sz="1100"/>
                        <a:t>Binary</a:t>
                      </a:r>
                      <a:endParaRPr sz="1100"/>
                    </a:p>
                  </a:txBody>
                  <a:tcPr marT="91425" marB="91425" marR="91425" marL="91425">
                    <a:lnT cap="flat" cmpd="sng" w="9525">
                      <a:solidFill>
                        <a:srgbClr val="9E9E9E"/>
                      </a:solidFill>
                      <a:prstDash val="solid"/>
                      <a:round/>
                      <a:headEnd len="med" w="med" type="none"/>
                      <a:tailEnd len="med" w="med" type="none"/>
                    </a:lnT>
                    <a:solidFill>
                      <a:srgbClr val="FFFF00"/>
                    </a:solidFill>
                  </a:tcPr>
                </a:tc>
                <a:tc>
                  <a:txBody>
                    <a:bodyPr>
                      <a:noAutofit/>
                    </a:bodyPr>
                    <a:lstStyle/>
                    <a:p>
                      <a:pPr indent="0" lvl="0" marL="0" rtl="0">
                        <a:spcBef>
                          <a:spcPts val="0"/>
                        </a:spcBef>
                        <a:spcAft>
                          <a:spcPts val="0"/>
                        </a:spcAft>
                        <a:buNone/>
                      </a:pPr>
                      <a:r>
                        <a:rPr lang="en" sz="1100"/>
                        <a:t>Category 1/2/20=1</a:t>
                      </a:r>
                      <a:endParaRPr sz="1100"/>
                    </a:p>
                  </a:txBody>
                  <a:tcPr marT="91425" marB="91425" marR="91425" marL="91425">
                    <a:lnT cap="flat" cmpd="sng" w="9525">
                      <a:solidFill>
                        <a:srgbClr val="9E9E9E"/>
                      </a:solidFill>
                      <a:prstDash val="solid"/>
                      <a:round/>
                      <a:headEnd len="med" w="med" type="none"/>
                      <a:tailEnd len="med" w="med" type="none"/>
                    </a:lnT>
                    <a:solidFill>
                      <a:srgbClr val="FFFF00"/>
                    </a:solidFill>
                  </a:tcPr>
                </a:tc>
              </a:tr>
            </a:tbl>
          </a:graphicData>
        </a:graphic>
      </p:graphicFrame>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21" name="Shape 121"/>
          <p:cNvSpPr txBox="1"/>
          <p:nvPr/>
        </p:nvSpPr>
        <p:spPr>
          <a:xfrm>
            <a:off x="7080000" y="3637325"/>
            <a:ext cx="1578000" cy="1245600"/>
          </a:xfrm>
          <a:prstGeom prst="rect">
            <a:avLst/>
          </a:prstGeom>
          <a:noFill/>
          <a:ln cap="flat" cmpd="sng" w="9525">
            <a:solidFill>
              <a:srgbClr val="0000FF"/>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b="1" lang="en" u="sng">
                <a:solidFill>
                  <a:srgbClr val="0000FF"/>
                </a:solidFill>
              </a:rPr>
              <a:t>Assumption 2:</a:t>
            </a:r>
            <a:endParaRPr b="1" u="sng">
              <a:solidFill>
                <a:srgbClr val="0000FF"/>
              </a:solidFill>
            </a:endParaRPr>
          </a:p>
          <a:p>
            <a:pPr indent="0" lvl="0" marL="0">
              <a:spcBef>
                <a:spcPts val="0"/>
              </a:spcBef>
              <a:spcAft>
                <a:spcPts val="0"/>
              </a:spcAft>
              <a:buNone/>
            </a:pPr>
            <a:r>
              <a:rPr lang="en"/>
              <a:t>BOPS has less impact on Bridal than any other product category. </a:t>
            </a:r>
            <a:endParaRPr/>
          </a:p>
        </p:txBody>
      </p:sp>
      <p:cxnSp>
        <p:nvCxnSpPr>
          <p:cNvPr id="122" name="Shape 122"/>
          <p:cNvCxnSpPr/>
          <p:nvPr/>
        </p:nvCxnSpPr>
        <p:spPr>
          <a:xfrm rot="10800000">
            <a:off x="6813650" y="4754150"/>
            <a:ext cx="276600" cy="0"/>
          </a:xfrm>
          <a:prstGeom prst="straightConnector1">
            <a:avLst/>
          </a:prstGeom>
          <a:noFill/>
          <a:ln cap="flat" cmpd="sng" w="9525">
            <a:solidFill>
              <a:srgbClr val="0000FF"/>
            </a:solidFill>
            <a:prstDash val="solid"/>
            <a:round/>
            <a:headEnd len="lg" w="lg" type="none"/>
            <a:tailEnd len="lg" w="lg"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Overview of the new data set</a:t>
            </a:r>
            <a:endParaRPr/>
          </a:p>
        </p:txBody>
      </p:sp>
      <p:pic>
        <p:nvPicPr>
          <p:cNvPr descr="Screen Shot 2017-06-07 at 4.41.40 PM.png" id="128" name="Shape 128"/>
          <p:cNvPicPr preferRelativeResize="0"/>
          <p:nvPr/>
        </p:nvPicPr>
        <p:blipFill rotWithShape="1">
          <a:blip r:embed="rId3">
            <a:alphaModFix/>
          </a:blip>
          <a:srcRect b="32923" l="4983" r="46106" t="14807"/>
          <a:stretch/>
        </p:blipFill>
        <p:spPr>
          <a:xfrm>
            <a:off x="611475" y="1152425"/>
            <a:ext cx="5479373" cy="3659850"/>
          </a:xfrm>
          <a:prstGeom prst="rect">
            <a:avLst/>
          </a:prstGeom>
          <a:noFill/>
          <a:ln>
            <a:noFill/>
          </a:ln>
        </p:spPr>
      </p:pic>
      <p:sp>
        <p:nvSpPr>
          <p:cNvPr id="129" name="Shape 129"/>
          <p:cNvSpPr txBox="1"/>
          <p:nvPr/>
        </p:nvSpPr>
        <p:spPr>
          <a:xfrm>
            <a:off x="6287875" y="1209025"/>
            <a:ext cx="2459100" cy="303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1,078 observations</a:t>
            </a:r>
            <a:endParaRPr/>
          </a:p>
          <a:p>
            <a:pPr indent="0" lvl="0" marL="0" marR="0" rtl="0" algn="l">
              <a:lnSpc>
                <a:spcPct val="100000"/>
              </a:lnSpc>
              <a:spcBef>
                <a:spcPts val="0"/>
              </a:spcBef>
              <a:spcAft>
                <a:spcPts val="0"/>
              </a:spcAft>
              <a:buNone/>
            </a:pPr>
            <a:r>
              <a:rPr lang="en"/>
              <a:t>9 va</a:t>
            </a:r>
            <a:r>
              <a:rPr lang="en"/>
              <a:t>riables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Key dependent variable:</a:t>
            </a:r>
            <a:endParaRPr/>
          </a:p>
          <a:p>
            <a:pPr indent="0" lvl="0" marL="0" marR="0" rtl="0" algn="l">
              <a:lnSpc>
                <a:spcPct val="100000"/>
              </a:lnSpc>
              <a:spcBef>
                <a:spcPts val="0"/>
              </a:spcBef>
              <a:spcAft>
                <a:spcPts val="0"/>
              </a:spcAft>
              <a:buNone/>
            </a:pPr>
            <a:r>
              <a:rPr lang="en"/>
              <a:t>Monthly $Sales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Key independent variable:</a:t>
            </a:r>
            <a:endParaRPr/>
          </a:p>
          <a:p>
            <a:pPr indent="0" lvl="0" marL="0" marR="0" rtl="0" algn="l">
              <a:lnSpc>
                <a:spcPct val="100000"/>
              </a:lnSpc>
              <a:spcBef>
                <a:spcPts val="0"/>
              </a:spcBef>
              <a:spcAft>
                <a:spcPts val="0"/>
              </a:spcAft>
              <a:buNone/>
            </a:pPr>
            <a:r>
              <a:rPr lang="en"/>
              <a:t>BOPS policy change</a:t>
            </a:r>
            <a:endParaRPr/>
          </a:p>
          <a:p>
            <a:pPr indent="0" lvl="0" marL="0" marR="0" rtl="0" algn="l">
              <a:lnSpc>
                <a:spcPct val="100000"/>
              </a:lnSpc>
              <a:spcBef>
                <a:spcPts val="0"/>
              </a:spcBef>
              <a:spcAft>
                <a:spcPts val="0"/>
              </a:spcAft>
              <a:buNone/>
            </a:pPr>
            <a:r>
              <a:t/>
            </a:r>
            <a:endParaRPr/>
          </a:p>
        </p:txBody>
      </p:sp>
      <p:sp>
        <p:nvSpPr>
          <p:cNvPr id="130" name="Shape 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31" name="Shape 131"/>
          <p:cNvSpPr/>
          <p:nvPr/>
        </p:nvSpPr>
        <p:spPr>
          <a:xfrm>
            <a:off x="2932475" y="1172325"/>
            <a:ext cx="1293600" cy="3547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a:off x="5125200" y="1172325"/>
            <a:ext cx="905100" cy="3547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Sales: Final Model</a:t>
            </a:r>
            <a:endParaRPr/>
          </a:p>
        </p:txBody>
      </p:sp>
      <p:sp>
        <p:nvSpPr>
          <p:cNvPr id="138" name="Shape 138"/>
          <p:cNvSpPr txBox="1"/>
          <p:nvPr>
            <p:ph idx="1" type="body"/>
          </p:nvPr>
        </p:nvSpPr>
        <p:spPr>
          <a:xfrm>
            <a:off x="163525" y="3410875"/>
            <a:ext cx="3053700" cy="912900"/>
          </a:xfrm>
          <a:prstGeom prst="rect">
            <a:avLst/>
          </a:prstGeom>
          <a:ln cap="flat" cmpd="sng" w="9525">
            <a:solidFill>
              <a:srgbClr val="0000FF"/>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0000FF"/>
                </a:solidFill>
              </a:rPr>
              <a:t>S</a:t>
            </a:r>
            <a:r>
              <a:rPr lang="en" sz="1600">
                <a:solidFill>
                  <a:srgbClr val="0000FF"/>
                </a:solidFill>
              </a:rPr>
              <a:t>ignificant interaction</a:t>
            </a:r>
            <a:endParaRPr sz="1600">
              <a:solidFill>
                <a:srgbClr val="0000FF"/>
              </a:solidFill>
            </a:endParaRPr>
          </a:p>
          <a:p>
            <a:pPr indent="0" lvl="0" marL="0" rtl="0">
              <a:spcBef>
                <a:spcPts val="1600"/>
              </a:spcBef>
              <a:spcAft>
                <a:spcPts val="1600"/>
              </a:spcAft>
              <a:buNone/>
            </a:pPr>
            <a:r>
              <a:rPr lang="en" sz="1600">
                <a:solidFill>
                  <a:srgbClr val="0000FF"/>
                </a:solidFill>
              </a:rPr>
              <a:t>between BOPS and treatment</a:t>
            </a:r>
            <a:endParaRPr sz="1600">
              <a:solidFill>
                <a:srgbClr val="0000FF"/>
              </a:solidFill>
            </a:endParaRPr>
          </a:p>
        </p:txBody>
      </p:sp>
      <p:cxnSp>
        <p:nvCxnSpPr>
          <p:cNvPr id="139" name="Shape 139"/>
          <p:cNvCxnSpPr/>
          <p:nvPr/>
        </p:nvCxnSpPr>
        <p:spPr>
          <a:xfrm>
            <a:off x="3217225" y="3860425"/>
            <a:ext cx="411300" cy="13800"/>
          </a:xfrm>
          <a:prstGeom prst="straightConnector1">
            <a:avLst/>
          </a:prstGeom>
          <a:noFill/>
          <a:ln cap="flat" cmpd="sng" w="28575">
            <a:solidFill>
              <a:srgbClr val="FF0000"/>
            </a:solidFill>
            <a:prstDash val="solid"/>
            <a:round/>
            <a:headEnd len="lg" w="lg" type="none"/>
            <a:tailEnd len="lg" w="lg" type="triangle"/>
          </a:ln>
        </p:spPr>
      </p:cxnSp>
      <p:sp>
        <p:nvSpPr>
          <p:cNvPr id="140" name="Shape 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41" name="Shape 141"/>
          <p:cNvPicPr preferRelativeResize="0"/>
          <p:nvPr/>
        </p:nvPicPr>
        <p:blipFill>
          <a:blip r:embed="rId3">
            <a:alphaModFix/>
          </a:blip>
          <a:stretch>
            <a:fillRect/>
          </a:stretch>
        </p:blipFill>
        <p:spPr>
          <a:xfrm>
            <a:off x="3995375" y="445025"/>
            <a:ext cx="4477076" cy="4291224"/>
          </a:xfrm>
          <a:prstGeom prst="rect">
            <a:avLst/>
          </a:prstGeom>
          <a:noFill/>
          <a:ln>
            <a:noFill/>
          </a:ln>
        </p:spPr>
      </p:pic>
      <p:sp>
        <p:nvSpPr>
          <p:cNvPr id="142" name="Shape 142"/>
          <p:cNvSpPr/>
          <p:nvPr/>
        </p:nvSpPr>
        <p:spPr>
          <a:xfrm>
            <a:off x="3628525" y="3771900"/>
            <a:ext cx="2827500" cy="1470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